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4" r:id="rId4"/>
    <p:sldId id="259" r:id="rId5"/>
    <p:sldId id="261" r:id="rId6"/>
    <p:sldId id="280" r:id="rId7"/>
    <p:sldId id="276" r:id="rId8"/>
    <p:sldId id="277" r:id="rId9"/>
    <p:sldId id="260" r:id="rId10"/>
    <p:sldId id="279" r:id="rId11"/>
    <p:sldId id="264" r:id="rId12"/>
    <p:sldId id="266" r:id="rId13"/>
    <p:sldId id="267" r:id="rId14"/>
    <p:sldId id="270" r:id="rId15"/>
    <p:sldId id="268" r:id="rId16"/>
    <p:sldId id="281" r:id="rId17"/>
    <p:sldId id="272" r:id="rId18"/>
    <p:sldId id="273" r:id="rId19"/>
    <p:sldId id="271" r:id="rId20"/>
    <p:sldId id="275" r:id="rId21"/>
    <p:sldId id="28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6.jpeg"/><Relationship Id="rId4" Type="http://schemas.openxmlformats.org/officeDocument/2006/relationships/hyperlink" Target="https://vseosvita.ua/" TargetMode="External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2.jpe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0201РобСтіл\83f114bce56c4051db0e47043e517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74352" y="-1140972"/>
            <a:ext cx="6858000" cy="91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764704"/>
            <a:ext cx="8064896" cy="378565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i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           </a:t>
            </a:r>
          </a:p>
          <a:p>
            <a:r>
              <a:rPr lang="ru-RU" sz="5400" b="1" i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           </a:t>
            </a:r>
            <a:r>
              <a:rPr lang="ru-RU" sz="5400" b="1" i="1" dirty="0" err="1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Портфоліо</a:t>
            </a:r>
            <a:r>
              <a:rPr lang="ru-RU" sz="5400" b="1" i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</a:t>
            </a:r>
          </a:p>
          <a:p>
            <a:r>
              <a:rPr lang="ru-RU" sz="4400" b="1" i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    </a:t>
            </a:r>
            <a:r>
              <a:rPr lang="ru-RU" sz="4400" b="1" i="1" dirty="0" err="1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вихователя-методиста</a:t>
            </a:r>
            <a:r>
              <a:rPr lang="ru-RU" sz="4400" b="1" i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</a:t>
            </a:r>
          </a:p>
          <a:p>
            <a:r>
              <a:rPr lang="ru-RU" sz="4400" b="1" i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         ЗДО №1</a:t>
            </a:r>
            <a:r>
              <a:rPr lang="uk-UA" sz="4400" b="1" i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“Дзвіночок”</a:t>
            </a:r>
          </a:p>
          <a:p>
            <a:r>
              <a:rPr lang="uk-UA" sz="4400" b="1" i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                        </a:t>
            </a:r>
            <a:r>
              <a:rPr lang="uk-UA" sz="4400" b="1" i="1" dirty="0" err="1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м.Сарни</a:t>
            </a:r>
            <a:endParaRPr lang="ru-RU" sz="5400" b="1" i="1" dirty="0">
              <a:ln w="11430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97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0201РобСтіл\83f114bce56c4051db0e47043e517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133358" y="-1169316"/>
            <a:ext cx="6858000" cy="91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16632"/>
            <a:ext cx="864096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dirty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Участь у </a:t>
            </a:r>
            <a:r>
              <a:rPr lang="uk-UA" sz="28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конкурсі ярмарку педагогічної </a:t>
            </a:r>
            <a:r>
              <a:rPr lang="uk-UA" sz="2800" b="1" dirty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творчості :</a:t>
            </a:r>
            <a:endParaRPr lang="uk-UA" sz="2800" b="1" dirty="0" smtClean="0">
              <a:solidFill>
                <a:srgbClr val="FF0000"/>
              </a:solidFill>
              <a:latin typeface="Georgia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       </a:t>
            </a:r>
            <a:endParaRPr lang="uk-UA" sz="2000" b="1" u="sng" dirty="0">
              <a:solidFill>
                <a:srgbClr val="000099"/>
              </a:solidFill>
              <a:latin typeface="Georgia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solidFill>
                <a:srgbClr val="FF0000"/>
              </a:solidFill>
              <a:latin typeface="Georgia"/>
              <a:ea typeface="Times New Roman"/>
              <a:cs typeface="Times New Roman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7" t="21841" r="28479" b="10549"/>
          <a:stretch/>
        </p:blipFill>
        <p:spPr bwMode="auto">
          <a:xfrm>
            <a:off x="899592" y="2348880"/>
            <a:ext cx="3096344" cy="4450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4704" y="3196597"/>
            <a:ext cx="3978685" cy="29840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1012262"/>
            <a:ext cx="849694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2020 р. 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-  </a:t>
            </a:r>
            <a:r>
              <a:rPr lang="ru-RU" sz="20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матеріали</a:t>
            </a:r>
            <a:r>
              <a:rPr lang="ru-RU" sz="2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на Х</a:t>
            </a:r>
            <a:r>
              <a:rPr lang="en-US" sz="2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V</a:t>
            </a:r>
            <a:r>
              <a:rPr lang="uk-UA" sz="2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ІІ</a:t>
            </a:r>
            <a:r>
              <a:rPr lang="en-US" sz="2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районний</a:t>
            </a:r>
            <a:r>
              <a:rPr lang="ru-RU" sz="2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конкурс ярмарок </a:t>
            </a:r>
            <a:r>
              <a:rPr lang="ru-RU" sz="20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педагогічної</a:t>
            </a:r>
            <a:r>
              <a:rPr lang="ru-RU" sz="2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творчості</a:t>
            </a:r>
            <a:r>
              <a:rPr lang="ru-RU" sz="2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в </a:t>
            </a:r>
            <a:r>
              <a:rPr lang="ru-RU" sz="20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номінації</a:t>
            </a:r>
            <a:r>
              <a:rPr lang="ru-RU" sz="2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«Методична робота з </a:t>
            </a:r>
            <a:r>
              <a:rPr lang="ru-RU" sz="20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педагогічними</a:t>
            </a:r>
            <a:r>
              <a:rPr lang="ru-RU" sz="2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кадрами» з </a:t>
            </a:r>
            <a:r>
              <a:rPr lang="ru-RU" sz="20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питання</a:t>
            </a:r>
            <a:r>
              <a:rPr lang="ru-RU" sz="2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«</a:t>
            </a:r>
            <a:r>
              <a:rPr lang="ru-RU" sz="2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Інноваційний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менеджмент</a:t>
            </a:r>
            <a:r>
              <a:rPr lang="ru-RU" sz="2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» і </a:t>
            </a:r>
            <a:r>
              <a:rPr lang="ru-RU" sz="20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посіла</a:t>
            </a:r>
            <a:r>
              <a:rPr lang="ru-RU" sz="2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ІІ </a:t>
            </a:r>
            <a:r>
              <a:rPr lang="ru-RU" sz="2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місце</a:t>
            </a:r>
            <a:endParaRPr lang="ru-RU" sz="2000" b="1" dirty="0">
              <a:solidFill>
                <a:srgbClr val="000099"/>
              </a:solidFill>
              <a:latin typeface="Georgi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860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0201РобСтіл\83f114bce56c4051db0e47043e517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76468" y="-1123926"/>
            <a:ext cx="6858000" cy="91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4690" y="3480486"/>
            <a:ext cx="3292206" cy="246915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9512" y="19519"/>
            <a:ext cx="864096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32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Публікації власного досвіду: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2018 р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ділова гра </a:t>
            </a:r>
            <a:r>
              <a:rPr lang="uk-UA" sz="2400" b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«Хай вогник творчості яскраво сяє»  </a:t>
            </a:r>
            <a:r>
              <a:rPr lang="uk-UA" sz="24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Сайт </a:t>
            </a:r>
            <a:r>
              <a:rPr lang="uk-UA" sz="2400" dirty="0" err="1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Всеосвіта</a:t>
            </a:r>
            <a:r>
              <a:rPr lang="uk-UA" sz="24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  (</a:t>
            </a:r>
            <a:r>
              <a:rPr lang="en-US" sz="24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  <a:hlinkClick r:id="rId4"/>
              </a:rPr>
              <a:t>https://vseosvita.ua/</a:t>
            </a:r>
            <a:r>
              <a:rPr lang="en-US" sz="24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);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Брейн-ринг для педагогічних працівників </a:t>
            </a:r>
            <a:r>
              <a:rPr lang="uk-UA" sz="2400" b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«Хай в серці кожної   людини живе любов до України» </a:t>
            </a:r>
            <a:r>
              <a:rPr lang="uk-UA" sz="2400" i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Сайт «Абетка</a:t>
            </a:r>
            <a:r>
              <a:rPr lang="en-US" sz="2400" i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lend»   (</a:t>
            </a:r>
            <a:r>
              <a:rPr lang="en-US" sz="2400" i="1" u="sng" dirty="0" smtClean="0">
                <a:solidFill>
                  <a:srgbClr val="0000CC"/>
                </a:solidFill>
                <a:latin typeface="Georgia"/>
                <a:ea typeface="Times New Roman"/>
                <a:cs typeface="Times New Roman"/>
              </a:rPr>
              <a:t>https://abetkaland.in.ua/)   </a:t>
            </a:r>
            <a:r>
              <a:rPr lang="en-US" sz="2400" i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;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uk-UA" sz="2400" b="1" dirty="0">
              <a:solidFill>
                <a:srgbClr val="000099"/>
              </a:solidFill>
              <a:latin typeface="Georgia"/>
              <a:ea typeface="Times New Roman"/>
              <a:cs typeface="Times New Roman"/>
            </a:endParaRP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8740" y="3671979"/>
            <a:ext cx="3248607" cy="2436455"/>
          </a:xfrm>
          <a:prstGeom prst="rect">
            <a:avLst/>
          </a:prstGeom>
        </p:spPr>
      </p:pic>
      <p:pic>
        <p:nvPicPr>
          <p:cNvPr id="10" name="Объект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8005" y="3958812"/>
            <a:ext cx="3203171" cy="2402379"/>
          </a:xfrm>
          <a:prstGeom prst="rect">
            <a:avLst/>
          </a:prstGeom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2947" y="3853923"/>
            <a:ext cx="3263014" cy="244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9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0201РобСтіл\83f114bce56c4051db0e47043e517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145028" y="-1126866"/>
            <a:ext cx="6858000" cy="91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73319" y="1278170"/>
            <a:ext cx="566683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2018 р. 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err="1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ділова</a:t>
            </a:r>
            <a:r>
              <a:rPr lang="ru-RU" sz="24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гра</a:t>
            </a:r>
            <a:r>
              <a:rPr lang="ru-RU" sz="24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для </a:t>
            </a:r>
            <a:r>
              <a:rPr lang="ru-RU" sz="24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вихователів</a:t>
            </a:r>
            <a:r>
              <a:rPr lang="ru-RU" sz="24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«</a:t>
            </a:r>
            <a:r>
              <a:rPr lang="ru-RU" sz="24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Вогник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творчості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»  </a:t>
            </a:r>
            <a:r>
              <a:rPr lang="ru-RU" sz="24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Дитячий садок «</a:t>
            </a:r>
            <a:r>
              <a:rPr lang="ru-RU" sz="24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Управління</a:t>
            </a:r>
            <a:r>
              <a:rPr lang="ru-RU" sz="24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» №4; </a:t>
            </a:r>
          </a:p>
          <a:p>
            <a:pPr algn="ctr">
              <a:lnSpc>
                <a:spcPct val="115000"/>
              </a:lnSpc>
            </a:pPr>
            <a:endParaRPr lang="ru-RU" sz="2400" b="1" dirty="0">
              <a:solidFill>
                <a:srgbClr val="FF0000"/>
              </a:solidFill>
              <a:latin typeface="Georgia"/>
              <a:ea typeface="Times New Roman"/>
              <a:cs typeface="Times New Roman"/>
            </a:endParaRPr>
          </a:p>
        </p:txBody>
      </p:sp>
      <p:pic>
        <p:nvPicPr>
          <p:cNvPr id="2050" name="Picture 2" descr="D:\0201РобСтіл\На сайт\IMG_12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02329" y="456483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7544" y="137890"/>
            <a:ext cx="5666833" cy="1614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err="1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Публікації</a:t>
            </a:r>
            <a:r>
              <a:rPr lang="ru-RU" sz="3200" b="1" dirty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 </a:t>
            </a:r>
            <a:endParaRPr lang="ru-RU" sz="3200" b="1" dirty="0" smtClean="0">
              <a:solidFill>
                <a:srgbClr val="FF0000"/>
              </a:solidFill>
              <a:latin typeface="Georgia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err="1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власного</a:t>
            </a:r>
            <a:r>
              <a:rPr lang="ru-RU" sz="32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досвіду</a:t>
            </a:r>
            <a:r>
              <a:rPr lang="ru-RU" sz="3200" b="1" dirty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: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uk-UA" sz="2400" b="1" dirty="0">
              <a:solidFill>
                <a:srgbClr val="000099"/>
              </a:solidFill>
              <a:latin typeface="Georgia"/>
              <a:ea typeface="Times New Roman"/>
              <a:cs typeface="Times New Roman"/>
            </a:endParaRPr>
          </a:p>
        </p:txBody>
      </p:sp>
      <p:pic>
        <p:nvPicPr>
          <p:cNvPr id="2051" name="Picture 3" descr="D:\0201РобСтіл\На сайт\IMG_12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220" y="3522209"/>
            <a:ext cx="3625987" cy="271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59832" y="3501791"/>
            <a:ext cx="566683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2019 </a:t>
            </a:r>
            <a:r>
              <a:rPr lang="ru-RU" sz="2400" b="1" dirty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р. </a:t>
            </a:r>
            <a:endParaRPr lang="uk-UA" sz="2400" b="1" dirty="0" smtClean="0">
              <a:solidFill>
                <a:srgbClr val="000099"/>
              </a:solidFill>
              <a:latin typeface="Georgia"/>
              <a:ea typeface="Times New Roman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err="1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правознавчо</a:t>
            </a:r>
            <a:r>
              <a:rPr lang="ru-RU" sz="24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- </a:t>
            </a:r>
            <a:r>
              <a:rPr lang="ru-RU" sz="24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інтелектуальна</a:t>
            </a:r>
            <a:r>
              <a:rPr lang="ru-RU" sz="24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гра</a:t>
            </a:r>
            <a:r>
              <a:rPr lang="ru-RU" sz="24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з педагогами 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«</a:t>
            </a:r>
            <a:r>
              <a:rPr lang="ru-RU" sz="24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Що</a:t>
            </a:r>
            <a:r>
              <a:rPr lang="ru-RU" sz="2400" b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? Де? Коли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?»  </a:t>
            </a:r>
            <a:r>
              <a:rPr lang="ru-RU" sz="2400" i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Дитячий садок «</a:t>
            </a:r>
            <a:r>
              <a:rPr lang="ru-RU" sz="2400" i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Фантазії</a:t>
            </a:r>
            <a:r>
              <a:rPr lang="ru-RU" sz="2400" i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i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вихователя</a:t>
            </a:r>
            <a:r>
              <a:rPr lang="ru-RU" sz="2400" i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» № </a:t>
            </a:r>
            <a:r>
              <a:rPr lang="ru-RU" sz="2400" i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4</a:t>
            </a:r>
            <a:endParaRPr lang="ru-RU" sz="2400" i="1" dirty="0">
              <a:solidFill>
                <a:srgbClr val="000099"/>
              </a:solidFill>
              <a:latin typeface="Georgi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999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0201РобСтіл\83f114bce56c4051db0e47043e517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164799" y="-1140972"/>
            <a:ext cx="6858000" cy="91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73319" y="61079"/>
            <a:ext cx="8640960" cy="119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Нагороди</a:t>
            </a:r>
            <a:endParaRPr lang="ru-RU" sz="4000" b="1" dirty="0">
              <a:solidFill>
                <a:srgbClr val="FF0000"/>
              </a:solidFill>
              <a:latin typeface="Georgia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uk-UA" sz="2400" b="1" dirty="0">
              <a:solidFill>
                <a:srgbClr val="000099"/>
              </a:solidFill>
              <a:latin typeface="Georgia"/>
              <a:ea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23964" y="836711"/>
            <a:ext cx="65162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2016р</a:t>
            </a:r>
            <a:r>
              <a:rPr lang="uk-UA" sz="2800" dirty="0">
                <a:solidFill>
                  <a:srgbClr val="000099"/>
                </a:solidFill>
                <a:latin typeface="Garamond" panose="02020404030301010803" pitchFamily="18" charset="0"/>
              </a:rPr>
              <a:t>- Грамота відділу освіти молоді  та спорту Сарненської районної державної адміністрації</a:t>
            </a:r>
            <a:r>
              <a:rPr lang="uk-UA" sz="2800" dirty="0" smtClean="0">
                <a:solidFill>
                  <a:srgbClr val="000099"/>
                </a:solidFill>
                <a:latin typeface="Garamond" panose="02020404030301010803" pitchFamily="18" charset="0"/>
              </a:rPr>
              <a:t>;</a:t>
            </a:r>
            <a:endParaRPr lang="ru-RU" sz="2800" dirty="0"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6" t="8593" r="2848" b="4792"/>
          <a:stretch/>
        </p:blipFill>
        <p:spPr>
          <a:xfrm rot="5400000">
            <a:off x="-373773" y="487039"/>
            <a:ext cx="2824545" cy="19726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46706" y="2348880"/>
            <a:ext cx="56675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2018р.</a:t>
            </a:r>
            <a:r>
              <a:rPr lang="uk-UA" sz="2800" b="1" dirty="0">
                <a:solidFill>
                  <a:srgbClr val="000099"/>
                </a:solidFill>
                <a:latin typeface="Garamond" panose="02020404030301010803" pitchFamily="18" charset="0"/>
              </a:rPr>
              <a:t>- </a:t>
            </a:r>
            <a:r>
              <a:rPr lang="uk-UA" sz="2800" dirty="0">
                <a:solidFill>
                  <a:srgbClr val="000099"/>
                </a:solidFill>
                <a:latin typeface="Garamond" panose="02020404030301010803" pitchFamily="18" charset="0"/>
              </a:rPr>
              <a:t>Подяка відділу освіти молоді  та спорту Сарненської районної державної  адміністрації;</a:t>
            </a:r>
            <a:endParaRPr lang="ru-RU" sz="2800" dirty="0"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" t="4577"/>
          <a:stretch/>
        </p:blipFill>
        <p:spPr>
          <a:xfrm rot="5400000">
            <a:off x="982935" y="2487675"/>
            <a:ext cx="2612314" cy="1915228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4" t="5992" r="2397" b="3793"/>
          <a:stretch/>
        </p:blipFill>
        <p:spPr>
          <a:xfrm rot="5400000">
            <a:off x="2625644" y="4154637"/>
            <a:ext cx="3185650" cy="220695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80701" y="4058949"/>
            <a:ext cx="40542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2018 р</a:t>
            </a:r>
            <a:r>
              <a:rPr lang="uk-UA" sz="2800" b="1" dirty="0">
                <a:solidFill>
                  <a:srgbClr val="000099"/>
                </a:solidFill>
                <a:latin typeface="Garamond" panose="02020404030301010803" pitchFamily="18" charset="0"/>
              </a:rPr>
              <a:t>. - </a:t>
            </a:r>
            <a:r>
              <a:rPr lang="uk-UA" sz="2800" dirty="0">
                <a:solidFill>
                  <a:srgbClr val="000099"/>
                </a:solidFill>
                <a:latin typeface="Garamond" panose="02020404030301010803" pitchFamily="18" charset="0"/>
              </a:rPr>
              <a:t>Грамота Сарненської районної державної адміністрації</a:t>
            </a:r>
            <a:r>
              <a:rPr lang="uk-UA" sz="2800" b="1" dirty="0">
                <a:solidFill>
                  <a:srgbClr val="000099"/>
                </a:solidFill>
                <a:latin typeface="Garamond" panose="02020404030301010803" pitchFamily="18" charset="0"/>
              </a:rPr>
              <a:t>;</a:t>
            </a:r>
            <a:endParaRPr lang="ru-RU" sz="2800" dirty="0"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94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0201РобСтіл\83f114bce56c4051db0e47043e517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121186" y="-1170428"/>
            <a:ext cx="6858000" cy="91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03040" y="54978"/>
            <a:ext cx="864096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8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         Нагороди</a:t>
            </a:r>
            <a:endParaRPr lang="ru-RU" sz="4800" b="1" dirty="0">
              <a:solidFill>
                <a:srgbClr val="FF0000"/>
              </a:solidFill>
              <a:latin typeface="Georgia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uk-UA" sz="2400" b="1" dirty="0">
              <a:solidFill>
                <a:srgbClr val="000099"/>
              </a:solidFill>
              <a:latin typeface="Georgia"/>
              <a:ea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836712"/>
            <a:ext cx="58919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2019 </a:t>
            </a:r>
            <a:r>
              <a:rPr lang="uk-UA" sz="4000" b="1" dirty="0">
                <a:solidFill>
                  <a:srgbClr val="FF0000"/>
                </a:solidFill>
                <a:latin typeface="Garamond" panose="02020404030301010803" pitchFamily="18" charset="0"/>
              </a:rPr>
              <a:t>р.</a:t>
            </a:r>
            <a:r>
              <a:rPr lang="uk-UA" sz="4000" b="1" dirty="0">
                <a:solidFill>
                  <a:srgbClr val="000099"/>
                </a:solidFill>
                <a:latin typeface="Garamond" panose="02020404030301010803" pitchFamily="18" charset="0"/>
              </a:rPr>
              <a:t> – </a:t>
            </a:r>
            <a:r>
              <a:rPr lang="uk-UA" sz="4000" dirty="0">
                <a:solidFill>
                  <a:srgbClr val="000099"/>
                </a:solidFill>
                <a:latin typeface="Garamond" panose="02020404030301010803" pitchFamily="18" charset="0"/>
              </a:rPr>
              <a:t>Почесна грамота  </a:t>
            </a:r>
            <a:endParaRPr lang="uk-UA" sz="4000" dirty="0" smtClean="0">
              <a:solidFill>
                <a:srgbClr val="000099"/>
              </a:solidFill>
              <a:latin typeface="Garamond" panose="02020404030301010803" pitchFamily="18" charset="0"/>
            </a:endParaRPr>
          </a:p>
          <a:p>
            <a:r>
              <a:rPr lang="uk-UA" sz="4000" dirty="0" smtClean="0">
                <a:solidFill>
                  <a:srgbClr val="000099"/>
                </a:solidFill>
                <a:latin typeface="Garamond" panose="02020404030301010803" pitchFamily="18" charset="0"/>
              </a:rPr>
              <a:t>Рівненської </a:t>
            </a:r>
            <a:r>
              <a:rPr lang="uk-UA" sz="4000" dirty="0">
                <a:solidFill>
                  <a:srgbClr val="000099"/>
                </a:solidFill>
                <a:latin typeface="Garamond" panose="02020404030301010803" pitchFamily="18" charset="0"/>
              </a:rPr>
              <a:t>обласної </a:t>
            </a:r>
            <a:r>
              <a:rPr lang="uk-UA" sz="4000" dirty="0" smtClean="0">
                <a:solidFill>
                  <a:srgbClr val="000099"/>
                </a:solidFill>
                <a:latin typeface="Garamond" panose="02020404030301010803" pitchFamily="18" charset="0"/>
              </a:rPr>
              <a:t>ради</a:t>
            </a:r>
            <a:endParaRPr lang="ru-RU" sz="4000" dirty="0">
              <a:solidFill>
                <a:srgbClr val="000099"/>
              </a:solidFill>
              <a:latin typeface="Garamond" panose="02020404030301010803" pitchFamily="18" charset="0"/>
            </a:endParaRPr>
          </a:p>
          <a:p>
            <a:endParaRPr lang="uk-UA" sz="2800" b="1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" t="2072" b="4574"/>
          <a:stretch/>
        </p:blipFill>
        <p:spPr>
          <a:xfrm rot="5400000">
            <a:off x="-489392" y="657974"/>
            <a:ext cx="4002103" cy="280831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58918" y="3060304"/>
            <a:ext cx="3754121" cy="281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11560" y="4221087"/>
            <a:ext cx="5976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2019 </a:t>
            </a:r>
            <a:r>
              <a:rPr lang="uk-UA" sz="4000" b="1" dirty="0">
                <a:solidFill>
                  <a:srgbClr val="FF0000"/>
                </a:solidFill>
                <a:latin typeface="Garamond" panose="02020404030301010803" pitchFamily="18" charset="0"/>
              </a:rPr>
              <a:t>р.</a:t>
            </a:r>
            <a:r>
              <a:rPr lang="uk-UA" sz="4000" b="1" dirty="0">
                <a:solidFill>
                  <a:srgbClr val="000099"/>
                </a:solidFill>
                <a:latin typeface="Garamond" panose="02020404030301010803" pitchFamily="18" charset="0"/>
              </a:rPr>
              <a:t> – </a:t>
            </a:r>
            <a:r>
              <a:rPr lang="uk-UA" sz="4000" dirty="0" smtClean="0">
                <a:solidFill>
                  <a:srgbClr val="000099"/>
                </a:solidFill>
                <a:latin typeface="Garamond" panose="02020404030301010803" pitchFamily="18" charset="0"/>
              </a:rPr>
              <a:t>Почесна грамота  </a:t>
            </a:r>
          </a:p>
          <a:p>
            <a:r>
              <a:rPr lang="uk-UA" sz="4000" dirty="0" smtClean="0">
                <a:solidFill>
                  <a:srgbClr val="000099"/>
                </a:solidFill>
                <a:latin typeface="Garamond" panose="02020404030301010803" pitchFamily="18" charset="0"/>
              </a:rPr>
              <a:t>    Міськвиконкому</a:t>
            </a:r>
            <a:endParaRPr lang="ru-RU" sz="4000" dirty="0"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34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0201РобСтіл\83f114bce56c4051db0e47043e517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145028" y="-1140972"/>
            <a:ext cx="6858000" cy="91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5912" y="1916832"/>
            <a:ext cx="8640960" cy="271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Птуха О.М. </a:t>
            </a:r>
            <a:r>
              <a:rPr lang="ru-RU" sz="4000" dirty="0" err="1" smtClean="0">
                <a:solidFill>
                  <a:srgbClr val="0000CC"/>
                </a:solidFill>
                <a:latin typeface="Georgia"/>
                <a:ea typeface="Times New Roman"/>
                <a:cs typeface="Times New Roman"/>
              </a:rPr>
              <a:t>постійно</a:t>
            </a:r>
            <a:r>
              <a:rPr lang="ru-RU" sz="4000" dirty="0" smtClean="0">
                <a:solidFill>
                  <a:srgbClr val="0000CC"/>
                </a:solidFill>
                <a:latin typeface="Georgia"/>
                <a:ea typeface="Times New Roman"/>
                <a:cs typeface="Times New Roman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dirty="0" err="1" smtClean="0">
                <a:solidFill>
                  <a:srgbClr val="0000CC"/>
                </a:solidFill>
                <a:latin typeface="Georgia"/>
                <a:ea typeface="Times New Roman"/>
                <a:cs typeface="Times New Roman"/>
              </a:rPr>
              <a:t>впроваджує</a:t>
            </a:r>
            <a:r>
              <a:rPr lang="ru-RU" sz="4000" dirty="0" smtClean="0">
                <a:solidFill>
                  <a:srgbClr val="0000CC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4000" b="1" dirty="0" err="1" smtClean="0">
                <a:solidFill>
                  <a:srgbClr val="0000CC"/>
                </a:solidFill>
                <a:latin typeface="Georgia"/>
                <a:ea typeface="Times New Roman"/>
                <a:cs typeface="Times New Roman"/>
              </a:rPr>
              <a:t>інноваційні</a:t>
            </a:r>
            <a:r>
              <a:rPr lang="ru-RU" sz="4000" b="1" dirty="0" smtClean="0">
                <a:solidFill>
                  <a:srgbClr val="0000CC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4000" b="1" dirty="0" err="1">
                <a:solidFill>
                  <a:srgbClr val="0000CC"/>
                </a:solidFill>
                <a:latin typeface="Georgia"/>
                <a:ea typeface="Times New Roman"/>
                <a:cs typeface="Times New Roman"/>
              </a:rPr>
              <a:t>форми</a:t>
            </a:r>
            <a:r>
              <a:rPr lang="ru-RU" sz="4000" b="1" dirty="0">
                <a:solidFill>
                  <a:srgbClr val="0000CC"/>
                </a:solidFill>
                <a:latin typeface="Georgia"/>
                <a:ea typeface="Times New Roman"/>
                <a:cs typeface="Times New Roman"/>
              </a:rPr>
              <a:t> </a:t>
            </a:r>
            <a:endParaRPr lang="ru-RU" sz="4000" b="1" dirty="0" smtClean="0">
              <a:solidFill>
                <a:srgbClr val="0000CC"/>
              </a:solidFill>
              <a:latin typeface="Georgia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b="1" dirty="0" err="1" smtClean="0">
                <a:solidFill>
                  <a:srgbClr val="0000CC"/>
                </a:solidFill>
                <a:latin typeface="Georgia"/>
                <a:ea typeface="Times New Roman"/>
                <a:cs typeface="Times New Roman"/>
              </a:rPr>
              <a:t>роботи</a:t>
            </a:r>
            <a:r>
              <a:rPr lang="ru-RU" sz="4000" b="1" dirty="0" smtClean="0">
                <a:solidFill>
                  <a:srgbClr val="0000CC"/>
                </a:solidFill>
                <a:latin typeface="Georgia"/>
                <a:ea typeface="Times New Roman"/>
                <a:cs typeface="Times New Roman"/>
              </a:rPr>
              <a:t> з педагогами в ЗДО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800" b="1" dirty="0" smtClean="0">
              <a:solidFill>
                <a:srgbClr val="FF0000"/>
              </a:solidFill>
              <a:latin typeface="Georgi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851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0201РобСтіл\83f114bce56c4051db0e47043e517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132699" y="-1140972"/>
            <a:ext cx="6858000" cy="91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06546" y="5052"/>
            <a:ext cx="8640960" cy="143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800" b="1" dirty="0" smtClean="0">
              <a:solidFill>
                <a:srgbClr val="FF0000"/>
              </a:solidFill>
              <a:latin typeface="Georgia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err="1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Ділова</a:t>
            </a:r>
            <a:r>
              <a:rPr lang="ru-RU" sz="24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dirty="0" err="1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гра</a:t>
            </a:r>
            <a:r>
              <a:rPr lang="ru-RU" sz="24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«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Хай </a:t>
            </a:r>
            <a:r>
              <a:rPr lang="ru-RU" sz="24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вогник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творчості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яскраво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сяє</a:t>
            </a:r>
            <a:r>
              <a:rPr lang="ru-RU" sz="2400" b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» </a:t>
            </a:r>
            <a:endParaRPr lang="uk-UA" sz="1400" b="1" dirty="0">
              <a:solidFill>
                <a:srgbClr val="000099"/>
              </a:solidFill>
              <a:latin typeface="Georgia"/>
              <a:ea typeface="Times New Roman"/>
              <a:cs typeface="Times New Roman"/>
            </a:endParaRPr>
          </a:p>
        </p:txBody>
      </p:sp>
      <p:pic>
        <p:nvPicPr>
          <p:cNvPr id="5122" name="Picture 2" descr="D:\0201РобСтіл\dsc06115_39881226632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85" y="1340768"/>
            <a:ext cx="4327376" cy="324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0201РобСтіл\dsc06119_39015065025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699" y="1410847"/>
            <a:ext cx="4327376" cy="324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0201РобСтіл\dsc06132_25042337167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03130"/>
            <a:ext cx="3385223" cy="253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06546" y="0"/>
            <a:ext cx="8640960" cy="9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Інноваційні</a:t>
            </a:r>
            <a:r>
              <a:rPr lang="ru-RU" sz="24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форми</a:t>
            </a:r>
            <a:r>
              <a:rPr lang="ru-RU" sz="2400" b="1" dirty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  </a:t>
            </a:r>
            <a:r>
              <a:rPr lang="ru-RU" sz="2400" b="1" dirty="0" err="1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роботи</a:t>
            </a:r>
            <a:r>
              <a:rPr lang="ru-RU" sz="24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 з педагогами в ЗДО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800" b="1" dirty="0" smtClean="0">
              <a:solidFill>
                <a:srgbClr val="FF0000"/>
              </a:solidFill>
              <a:latin typeface="Georgi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690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0201РобСтіл\83f114bce56c4051db0e47043e517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132699" y="-1140972"/>
            <a:ext cx="6858000" cy="91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0201РобСтіл\dsc07300_27422531448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132" y="1412776"/>
            <a:ext cx="4328681" cy="324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4577" y="-387424"/>
            <a:ext cx="864096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800" b="1" dirty="0" smtClean="0">
              <a:solidFill>
                <a:srgbClr val="FF0000"/>
              </a:solidFill>
              <a:latin typeface="Georgia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 err="1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Творчий</a:t>
            </a:r>
            <a:r>
              <a:rPr lang="ru-RU" sz="28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звіт</a:t>
            </a:r>
            <a:r>
              <a:rPr lang="ru-RU" sz="28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вихователів</a:t>
            </a:r>
            <a:r>
              <a:rPr lang="ru-RU" sz="28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8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що</a:t>
            </a:r>
            <a:r>
              <a:rPr lang="ru-RU" sz="28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800" dirty="0" err="1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атестуються</a:t>
            </a:r>
            <a:endParaRPr lang="ru-RU" sz="2800" dirty="0" smtClean="0">
              <a:solidFill>
                <a:srgbClr val="000099"/>
              </a:solidFill>
              <a:latin typeface="Georgia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«</a:t>
            </a:r>
            <a:r>
              <a:rPr lang="ru-RU" sz="28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Майстри</a:t>
            </a:r>
            <a:r>
              <a:rPr lang="ru-RU" sz="28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8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виховательської</a:t>
            </a:r>
            <a:r>
              <a:rPr lang="ru-RU" sz="28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8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справи</a:t>
            </a:r>
            <a:r>
              <a:rPr lang="ru-RU" sz="28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» </a:t>
            </a:r>
            <a:endParaRPr lang="uk-UA" sz="1600" b="1" dirty="0">
              <a:solidFill>
                <a:srgbClr val="000099"/>
              </a:solidFill>
              <a:latin typeface="Georgia"/>
              <a:ea typeface="Times New Roman"/>
              <a:cs typeface="Times New Roman"/>
            </a:endParaRPr>
          </a:p>
        </p:txBody>
      </p:sp>
      <p:pic>
        <p:nvPicPr>
          <p:cNvPr id="4099" name="Picture 3" descr="D:\0201РобСтіл\dsc07293_40398702845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87" y="3920720"/>
            <a:ext cx="3781339" cy="283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0201РобСтіл\dsc07289_41252100262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91470"/>
            <a:ext cx="4040571" cy="302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0201РобСтіл\dsc07323_27422532868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93096"/>
            <a:ext cx="3284704" cy="246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44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0201РобСтіл\83f114bce56c4051db0e47043e517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115530" y="-1140971"/>
            <a:ext cx="6858000" cy="91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-459432"/>
            <a:ext cx="8640960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800" b="1" dirty="0" smtClean="0">
              <a:solidFill>
                <a:srgbClr val="FF0000"/>
              </a:solidFill>
              <a:latin typeface="Georgia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 err="1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Правознавчо-інтелектуальн</a:t>
            </a:r>
            <a:r>
              <a:rPr lang="uk-UA" sz="28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а</a:t>
            </a:r>
            <a:r>
              <a:rPr lang="ru-RU" sz="28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800" dirty="0" err="1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гра</a:t>
            </a:r>
            <a:r>
              <a:rPr lang="ru-RU" sz="28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«</a:t>
            </a:r>
            <a:r>
              <a:rPr lang="ru-RU" sz="32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Що</a:t>
            </a:r>
            <a:r>
              <a:rPr lang="ru-RU" sz="32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? Де? </a:t>
            </a:r>
            <a:r>
              <a:rPr lang="ru-RU" sz="3200" b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Коли?</a:t>
            </a:r>
            <a:endParaRPr lang="uk-UA" b="1" dirty="0">
              <a:solidFill>
                <a:srgbClr val="000099"/>
              </a:solidFill>
              <a:latin typeface="Georgia"/>
              <a:ea typeface="Times New Roman"/>
              <a:cs typeface="Times New Roman"/>
            </a:endParaRPr>
          </a:p>
        </p:txBody>
      </p:sp>
      <p:pic>
        <p:nvPicPr>
          <p:cNvPr id="3074" name="Picture 2" descr="D:\0201РобСтіл\dsc01588_46286085792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14" y="3140968"/>
            <a:ext cx="4835475" cy="362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0201РобСтіл\dsc01570_46286085152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" y="1086447"/>
            <a:ext cx="4518296" cy="338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0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0201РобСтіл\83f114bce56c4051db0e47043e517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140972" y="-1134603"/>
            <a:ext cx="6858000" cy="91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73319" y="692696"/>
            <a:ext cx="8640960" cy="3573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b="1" dirty="0" err="1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Пріоритетний</a:t>
            </a:r>
            <a:r>
              <a:rPr lang="ru-RU" sz="4000" b="1" dirty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напрямок</a:t>
            </a:r>
            <a:r>
              <a:rPr lang="ru-RU" sz="4000" b="1" dirty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роботи</a:t>
            </a:r>
            <a:r>
              <a:rPr lang="ru-RU" sz="40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:</a:t>
            </a:r>
            <a:endParaRPr lang="ru-RU" sz="4000" b="1" dirty="0">
              <a:solidFill>
                <a:srgbClr val="FF0000"/>
              </a:solidFill>
              <a:latin typeface="Georgia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«</a:t>
            </a:r>
            <a:r>
              <a:rPr lang="ru-RU" sz="4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Використання</a:t>
            </a:r>
            <a:r>
              <a:rPr lang="ru-RU" sz="4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ІКТ у </a:t>
            </a:r>
            <a:r>
              <a:rPr lang="ru-RU" sz="4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розвитку</a:t>
            </a:r>
            <a:r>
              <a:rPr lang="ru-RU" sz="4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4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професійної</a:t>
            </a:r>
            <a:r>
              <a:rPr lang="ru-RU" sz="4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4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майстерності</a:t>
            </a:r>
            <a:r>
              <a:rPr lang="ru-RU" sz="4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4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педагогів</a:t>
            </a:r>
            <a:r>
              <a:rPr lang="ru-RU" sz="4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»</a:t>
            </a:r>
            <a:endParaRPr lang="uk-UA" sz="2400" b="1" dirty="0">
              <a:solidFill>
                <a:srgbClr val="000099"/>
              </a:solidFill>
              <a:latin typeface="Georgi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162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0201РобСтіл\83f114bce56c4051db0e47043e517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5028" y="-1140972"/>
            <a:ext cx="6858000" cy="91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47664" y="116632"/>
            <a:ext cx="54726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i="1" dirty="0" err="1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Птуха</a:t>
            </a:r>
            <a:endParaRPr lang="uk-UA" sz="4000" b="1" i="1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uk-UA" sz="4000" b="1" i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Олена Микитівна</a:t>
            </a:r>
            <a:endParaRPr lang="ru-RU" sz="4000" b="1" i="1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99096" y="1196752"/>
            <a:ext cx="845803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Народилася в мальовничому </a:t>
            </a:r>
            <a:r>
              <a:rPr lang="uk-UA" sz="2000" b="1" i="1" dirty="0" smtClean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куточку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України- на Поліссі </a:t>
            </a:r>
            <a:r>
              <a:rPr lang="uk-UA" sz="2000" b="1" i="1" dirty="0" smtClean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в селі Підлісне </a:t>
            </a:r>
            <a:endParaRPr kumimoji="0" lang="uk-UA" sz="2000" b="1" i="1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на Рівненщині </a:t>
            </a:r>
            <a:r>
              <a:rPr lang="uk-UA" sz="2000" b="1" i="1" dirty="0" smtClean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у родині колгоспників, які </a:t>
            </a:r>
            <a:r>
              <a:rPr lang="uk-UA" sz="2000" b="1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прищеплювали повагу до старших, працелюбність,</a:t>
            </a:r>
            <a:r>
              <a:rPr lang="ru-RU" sz="6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любов до природи.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Після закінчення школи (1993 </a:t>
            </a:r>
            <a:r>
              <a:rPr lang="uk-UA" sz="2000" b="1" i="1" dirty="0" smtClean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) вступила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до </a:t>
            </a:r>
            <a:r>
              <a:rPr kumimoji="0" lang="uk-UA" sz="2000" b="1" i="1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Сарненського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uk-UA" sz="2000" b="1" i="1" dirty="0" smtClean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педагогічного училища,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яке закінчила в    1998 році і стала  працювати вчителем.</a:t>
            </a:r>
            <a:endParaRPr lang="ru-RU" sz="6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      </a:t>
            </a:r>
            <a:endParaRPr lang="uk-UA" sz="1600" b="1" i="1" dirty="0" smtClean="0">
              <a:solidFill>
                <a:srgbClr val="000099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2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Cambria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18144" r="50361" b="10928"/>
          <a:stretch/>
        </p:blipFill>
        <p:spPr bwMode="auto">
          <a:xfrm>
            <a:off x="5325442" y="3905186"/>
            <a:ext cx="3389659" cy="280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10181" y="3429000"/>
            <a:ext cx="811376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 smtClean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2009 </a:t>
            </a:r>
            <a:r>
              <a:rPr lang="ru-RU" sz="2000" b="1" i="1" dirty="0" err="1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році</a:t>
            </a:r>
            <a:r>
              <a:rPr lang="ru-RU" sz="2000" b="1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закінчила</a:t>
            </a:r>
            <a:r>
              <a:rPr lang="ru-RU" sz="2000" b="1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Рівненський</a:t>
            </a:r>
            <a:r>
              <a:rPr lang="ru-RU" sz="2000" b="1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державний</a:t>
            </a:r>
            <a:r>
              <a:rPr lang="ru-RU" sz="2000" b="1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гуманітарний</a:t>
            </a:r>
            <a:r>
              <a:rPr lang="ru-RU" sz="2000" b="1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2000" b="1" i="1" dirty="0" err="1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університет</a:t>
            </a:r>
            <a:r>
              <a:rPr lang="ru-RU" sz="2000" b="1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 по </a:t>
            </a:r>
            <a:r>
              <a:rPr lang="ru-RU" sz="2000" b="1" i="1" dirty="0" err="1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спеціальності</a:t>
            </a:r>
            <a:r>
              <a:rPr lang="ru-RU" sz="2000" b="1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«</a:t>
            </a:r>
            <a:r>
              <a:rPr lang="ru-RU" sz="2000" b="1" i="1" dirty="0" err="1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Дошкільне</a:t>
            </a:r>
            <a:r>
              <a:rPr lang="ru-RU" sz="2000" b="1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виховання</a:t>
            </a:r>
            <a:r>
              <a:rPr lang="ru-RU" sz="2000" b="1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». </a:t>
            </a:r>
            <a:endParaRPr lang="ru-RU" sz="6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З 2006 року працювала вихователем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дошкільного закладу, </a:t>
            </a:r>
            <a:r>
              <a:rPr lang="ru-RU" sz="2000" b="1" i="1" dirty="0" smtClean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а </a:t>
            </a:r>
            <a:r>
              <a:rPr lang="ru-RU" sz="2000" b="1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з 2015 р. на </a:t>
            </a:r>
            <a:endParaRPr lang="ru-RU" sz="2000" b="1" i="1" dirty="0" smtClean="0">
              <a:solidFill>
                <a:srgbClr val="000099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err="1" smtClean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посаді</a:t>
            </a:r>
            <a:r>
              <a:rPr lang="ru-RU" sz="2000" b="1" i="1" dirty="0" smtClean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2000" b="1" i="1" dirty="0" err="1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вихователя</a:t>
            </a:r>
            <a:r>
              <a:rPr lang="ru-RU" sz="2000" b="1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-методиста  </a:t>
            </a:r>
            <a:endParaRPr lang="ru-RU" sz="2000" b="1" i="1" dirty="0" smtClean="0">
              <a:solidFill>
                <a:srgbClr val="000099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ДНЗ </a:t>
            </a:r>
            <a:r>
              <a:rPr lang="ru-RU" sz="2000" b="1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№1 «</a:t>
            </a:r>
            <a:r>
              <a:rPr lang="ru-RU" sz="2000" b="1" i="1" dirty="0" err="1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Дзвіночок</a:t>
            </a:r>
            <a:r>
              <a:rPr lang="ru-RU" sz="2000" b="1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» </a:t>
            </a:r>
            <a:r>
              <a:rPr lang="ru-RU" sz="2000" b="1" i="1" dirty="0" err="1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м.Сарни</a:t>
            </a:r>
            <a:r>
              <a:rPr lang="ru-RU" sz="2000" b="1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59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0201РобСтіл\83f114bce56c4051db0e47043e517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140972" y="-1134603"/>
            <a:ext cx="6858000" cy="91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1052736"/>
            <a:ext cx="864096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Птуха О.М. </a:t>
            </a:r>
            <a:r>
              <a:rPr lang="ru-RU" sz="40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активно </a:t>
            </a:r>
            <a:r>
              <a:rPr lang="ru-RU" sz="40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використовує</a:t>
            </a:r>
            <a:r>
              <a:rPr lang="ru-RU" sz="4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ІКТ-</a:t>
            </a:r>
            <a:r>
              <a:rPr lang="ru-RU" sz="40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технології</a:t>
            </a:r>
            <a:r>
              <a:rPr lang="ru-RU" sz="4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та систематично </a:t>
            </a:r>
            <a:r>
              <a:rPr lang="ru-RU" sz="40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ділиться</a:t>
            </a:r>
            <a:r>
              <a:rPr lang="ru-RU" sz="4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40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досвідом</a:t>
            </a:r>
            <a:r>
              <a:rPr lang="ru-RU" sz="4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40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науково-методичної</a:t>
            </a:r>
            <a:r>
              <a:rPr lang="ru-RU" sz="4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та </a:t>
            </a:r>
            <a:r>
              <a:rPr lang="ru-RU" sz="40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освітньої</a:t>
            </a:r>
            <a:r>
              <a:rPr lang="ru-RU" sz="4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40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роботи</a:t>
            </a:r>
            <a:r>
              <a:rPr lang="ru-RU" sz="4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з </a:t>
            </a:r>
            <a:r>
              <a:rPr lang="ru-RU" sz="40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дошкільниками</a:t>
            </a:r>
            <a:r>
              <a:rPr lang="ru-RU" sz="4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на </a:t>
            </a:r>
            <a:r>
              <a:rPr lang="ru-RU" sz="4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сайті</a:t>
            </a:r>
            <a:r>
              <a:rPr lang="ru-RU" sz="4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4000" b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ЗДО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b="1" u="sng" dirty="0" err="1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дзвіночок</a:t>
            </a:r>
            <a:r>
              <a:rPr lang="ru-RU" sz="4000" b="1" u="sng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/</a:t>
            </a:r>
            <a:r>
              <a:rPr lang="ru-RU" sz="4000" b="1" u="sng" dirty="0" err="1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укр</a:t>
            </a:r>
            <a:endParaRPr lang="uk-UA" sz="2400" b="1" u="sng" dirty="0">
              <a:solidFill>
                <a:srgbClr val="FF0000"/>
              </a:solidFill>
              <a:latin typeface="Georgia"/>
              <a:ea typeface="Times New Roman"/>
              <a:cs typeface="Times New Roman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t="21168" r="75103" b="71959"/>
          <a:stretch/>
        </p:blipFill>
        <p:spPr bwMode="auto">
          <a:xfrm>
            <a:off x="3135066" y="5377433"/>
            <a:ext cx="3017884" cy="81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07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0201РобСтіл\83f114bce56c4051db0e47043e517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140972" y="-1134603"/>
            <a:ext cx="6858000" cy="91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2348880"/>
            <a:ext cx="8640960" cy="87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800" b="1" dirty="0" err="1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Дякую</a:t>
            </a:r>
            <a:r>
              <a:rPr lang="ru-RU" sz="48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 за </a:t>
            </a:r>
            <a:r>
              <a:rPr lang="ru-RU" sz="4800" b="1" dirty="0" err="1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увагу</a:t>
            </a:r>
            <a:r>
              <a:rPr lang="ru-RU" sz="48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!</a:t>
            </a:r>
            <a:endParaRPr lang="uk-UA" sz="3200" b="1" u="sng" dirty="0">
              <a:solidFill>
                <a:srgbClr val="FF0000"/>
              </a:solidFill>
              <a:latin typeface="Georgia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527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0201РобСтіл\83f114bce56c4051db0e47043e517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147786" y="-1127158"/>
            <a:ext cx="6858000" cy="91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612576" y="13814"/>
            <a:ext cx="648072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err="1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Життєве</a:t>
            </a:r>
            <a:r>
              <a:rPr lang="ru-RU" sz="28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 кредо:</a:t>
            </a:r>
            <a:endParaRPr lang="ru-RU" sz="2800" b="1" dirty="0">
              <a:solidFill>
                <a:srgbClr val="FF0000"/>
              </a:solidFill>
              <a:latin typeface="Georgia"/>
              <a:ea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19672" y="1767142"/>
            <a:ext cx="7992888" cy="547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 err="1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Педагогічне</a:t>
            </a:r>
            <a:r>
              <a:rPr lang="ru-RU" sz="28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 кредо:</a:t>
            </a:r>
            <a:endParaRPr lang="ru-RU" sz="2800" b="1" dirty="0">
              <a:solidFill>
                <a:srgbClr val="FF0000"/>
              </a:solidFill>
              <a:latin typeface="Georgia"/>
              <a:ea typeface="Times New Roman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74940" y="4005064"/>
            <a:ext cx="6084168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err="1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Творче</a:t>
            </a:r>
            <a:r>
              <a:rPr lang="ru-RU" sz="2800" b="1" dirty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 кредо</a:t>
            </a:r>
            <a:r>
              <a:rPr lang="ru-RU" sz="28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:</a:t>
            </a:r>
            <a:endParaRPr lang="ru-RU" sz="2800" b="1" dirty="0">
              <a:solidFill>
                <a:srgbClr val="FF0000"/>
              </a:solidFill>
              <a:latin typeface="Georgia"/>
              <a:ea typeface="Times New Roman"/>
              <a:cs typeface="Times New Roman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504" y="583479"/>
            <a:ext cx="6184562" cy="11173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45627" y="692696"/>
            <a:ext cx="5908316" cy="906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Не </a:t>
            </a:r>
            <a:r>
              <a:rPr lang="ru-RU" sz="24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обіцяй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добро </a:t>
            </a:r>
            <a:r>
              <a:rPr lang="ru-RU" sz="24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чинити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людям, а просто </a:t>
            </a:r>
            <a:r>
              <a:rPr lang="ru-RU" sz="24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якщо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можеш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— то </a:t>
            </a:r>
            <a:r>
              <a:rPr lang="ru-RU" sz="24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зроби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!</a:t>
            </a:r>
            <a:endParaRPr lang="uk-UA" sz="1400" b="1" dirty="0">
              <a:solidFill>
                <a:srgbClr val="000099"/>
              </a:solidFill>
              <a:latin typeface="Georgia"/>
              <a:ea typeface="Times New Roman"/>
              <a:cs typeface="Times New Roman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42892" y="2315943"/>
            <a:ext cx="5254351" cy="15977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21759" y="4628186"/>
            <a:ext cx="6275659" cy="15977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2319952"/>
            <a:ext cx="59083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До </a:t>
            </a:r>
            <a:r>
              <a:rPr lang="ru-RU" sz="2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кожної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дитини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ключ </a:t>
            </a:r>
            <a:r>
              <a:rPr lang="ru-RU" sz="2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знайти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У </a:t>
            </a:r>
            <a:r>
              <a:rPr lang="ru-RU" sz="2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праці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результат хороший </a:t>
            </a:r>
            <a:r>
              <a:rPr lang="ru-RU" sz="2000" b="1" dirty="0" err="1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мати</a:t>
            </a:r>
            <a:r>
              <a:rPr lang="ru-RU" sz="2000" b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 err="1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Упевнено</a:t>
            </a:r>
            <a:r>
              <a:rPr lang="ru-RU" sz="2000" b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і </a:t>
            </a:r>
            <a:r>
              <a:rPr lang="ru-RU" sz="2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творчо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до мети </a:t>
            </a:r>
            <a:r>
              <a:rPr lang="ru-RU" sz="2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іти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З </a:t>
            </a:r>
            <a:r>
              <a:rPr lang="ru-RU" sz="2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любов’ю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серце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дітям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віддавати</a:t>
            </a:r>
            <a:r>
              <a:rPr lang="ru-RU" sz="2000" b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.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70414" y="4592917"/>
            <a:ext cx="640871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Як 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поле </a:t>
            </a:r>
            <a:r>
              <a:rPr lang="ru-RU" sz="2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засівається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зерном,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Так наша нива – </a:t>
            </a:r>
            <a:r>
              <a:rPr lang="ru-RU" sz="2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розумом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, красою і </a:t>
            </a:r>
            <a:r>
              <a:rPr lang="ru-RU" sz="2000" b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добром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А ми </a:t>
            </a:r>
            <a:r>
              <a:rPr lang="ru-RU" sz="2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покликані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ці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зерна </a:t>
            </a:r>
            <a:r>
              <a:rPr lang="ru-RU" sz="2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проростити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–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В </a:t>
            </a:r>
            <a:r>
              <a:rPr lang="ru-RU" sz="2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дитячих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щирих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думах </a:t>
            </a:r>
            <a:r>
              <a:rPr lang="ru-RU" sz="2000" b="1" dirty="0" err="1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відродити</a:t>
            </a:r>
            <a:r>
              <a:rPr lang="ru-RU" sz="20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49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8" grpId="0"/>
      <p:bldP spid="6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0201РобСтіл\83f114bce56c4051db0e47043e517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140972" y="-1140972"/>
            <a:ext cx="6858000" cy="91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331640" y="260648"/>
            <a:ext cx="739368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 i="1" dirty="0" err="1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Птуха</a:t>
            </a:r>
            <a:r>
              <a:rPr lang="uk-UA" sz="2400" b="1" i="1" dirty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О.М. </a:t>
            </a:r>
            <a:r>
              <a:rPr lang="uk-UA" sz="2400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має кваліфікаційну категорію </a:t>
            </a:r>
            <a:r>
              <a:rPr lang="uk-UA" sz="2400" b="1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«спеціаліст вищої </a:t>
            </a:r>
            <a:r>
              <a:rPr lang="uk-UA" sz="2400" b="1" i="1" dirty="0" smtClean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категорії», </a:t>
            </a:r>
            <a:r>
              <a:rPr lang="uk-UA" sz="2400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встановлену рішенням атестаційної комісії відділу освіти Сарненської РДА</a:t>
            </a:r>
            <a:r>
              <a:rPr lang="uk-UA" sz="2400" b="1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від 01.04.2016р.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D:\0201РобСтіл\На сайт\IMG_12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16" b="3917"/>
          <a:stretch/>
        </p:blipFill>
        <p:spPr bwMode="auto">
          <a:xfrm>
            <a:off x="5351618" y="2119270"/>
            <a:ext cx="3757309" cy="2588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66197" y="2134604"/>
            <a:ext cx="502588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b="1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У 2020 році </a:t>
            </a:r>
            <a:r>
              <a:rPr lang="uk-UA" sz="2400" b="1" i="1" dirty="0" err="1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Птуха</a:t>
            </a:r>
            <a:r>
              <a:rPr lang="uk-UA" sz="2400" b="1" i="1" dirty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О.М  </a:t>
            </a:r>
            <a:r>
              <a:rPr lang="uk-UA" sz="2400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підвищила кваліфікацію у РОІППО на очно-дистанційних курсах зі спеціальності «Керівники та вихователі-методисти закладів освіти».</a:t>
            </a:r>
            <a:endParaRPr kumimoji="0" lang="uk-UA" sz="160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66196" y="4869160"/>
            <a:ext cx="80621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err="1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Протягом</a:t>
            </a:r>
            <a:r>
              <a:rPr lang="ru-RU" sz="2400" b="1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2017-2019 </a:t>
            </a:r>
            <a:r>
              <a:rPr lang="ru-RU" sz="2400" i="1" dirty="0" err="1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років</a:t>
            </a:r>
            <a:r>
              <a:rPr lang="ru-RU" sz="2400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була</a:t>
            </a:r>
            <a:r>
              <a:rPr lang="ru-RU" sz="2400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керівником</a:t>
            </a:r>
            <a:r>
              <a:rPr lang="ru-RU" sz="2400" b="1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вихователів</a:t>
            </a:r>
            <a:r>
              <a:rPr lang="ru-RU" sz="2400" b="1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груп</a:t>
            </a:r>
            <a:r>
              <a:rPr lang="ru-RU" sz="2400" b="1" i="1" dirty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400" b="1" i="1" dirty="0" smtClean="0">
              <a:solidFill>
                <a:srgbClr val="000099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з </a:t>
            </a:r>
            <a:r>
              <a:rPr lang="ru-RU" sz="2400" b="1" i="1" dirty="0" err="1" smtClean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короткотривалим</a:t>
            </a:r>
            <a:r>
              <a:rPr lang="ru-RU" sz="2400" b="1" i="1" dirty="0" smtClean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режимом </a:t>
            </a:r>
            <a:r>
              <a:rPr lang="ru-RU" sz="2400" b="1" i="1" dirty="0" err="1" smtClean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роботи</a:t>
            </a:r>
            <a:r>
              <a:rPr lang="ru-RU" sz="2400" b="1" i="1" dirty="0" smtClean="0">
                <a:solidFill>
                  <a:srgbClr val="000099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52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0201РобСтіл\83f114bce56c4051db0e47043e517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68665" y="-1140972"/>
            <a:ext cx="6858000" cy="91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80928"/>
            <a:ext cx="237626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:\0201РобСтіл\Screenshot_2021-03-12 Джерело батьківських знань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8" y="934023"/>
            <a:ext cx="420688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1591" y="3846673"/>
            <a:ext cx="6804248" cy="271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400" b="1" dirty="0" smtClean="0">
              <a:solidFill>
                <a:srgbClr val="FF0000"/>
              </a:solidFill>
              <a:latin typeface="Georgia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19.02.2021</a:t>
            </a:r>
            <a:r>
              <a:rPr lang="ru-RU" sz="2400" b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- </a:t>
            </a:r>
            <a:r>
              <a:rPr lang="ru-RU" sz="2400" i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Виступ</a:t>
            </a:r>
            <a:r>
              <a:rPr lang="ru-RU" sz="2400" i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 на </a:t>
            </a:r>
            <a:r>
              <a:rPr lang="ru-RU" sz="2400" i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вебінарі</a:t>
            </a:r>
            <a:r>
              <a:rPr lang="ru-RU" sz="2400" i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 </a:t>
            </a:r>
            <a:r>
              <a:rPr lang="ru-RU" sz="2400" i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в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i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i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КУ </a:t>
            </a:r>
            <a:r>
              <a:rPr lang="ru-RU" sz="2400" i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«</a:t>
            </a:r>
            <a:r>
              <a:rPr lang="ru-RU" sz="2400" i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Сарнеський</a:t>
            </a:r>
            <a:r>
              <a:rPr lang="ru-RU" sz="2400" i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ЦПРПП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» - </a:t>
            </a:r>
            <a:endParaRPr lang="ru-RU" sz="2400" b="1" dirty="0" smtClean="0">
              <a:solidFill>
                <a:srgbClr val="000099"/>
              </a:solidFill>
              <a:latin typeface="Georgia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«</a:t>
            </a:r>
            <a:r>
              <a:rPr lang="ru-RU" sz="24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Сучасний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вихователь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ЗДО. </a:t>
            </a:r>
            <a:endParaRPr lang="ru-RU" sz="2400" b="1" dirty="0" smtClean="0">
              <a:solidFill>
                <a:srgbClr val="000099"/>
              </a:solidFill>
              <a:latin typeface="Georgia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Який</a:t>
            </a:r>
            <a:r>
              <a:rPr lang="ru-RU" sz="2400" b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він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?»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uk-UA" sz="2800" b="1" dirty="0">
              <a:solidFill>
                <a:srgbClr val="000099"/>
              </a:solidFill>
              <a:latin typeface="Georgia"/>
              <a:ea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934023"/>
            <a:ext cx="4932040" cy="271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20.04.2018-</a:t>
            </a:r>
            <a:r>
              <a:rPr lang="ru-RU" sz="2400" b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i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Виступ</a:t>
            </a:r>
            <a:r>
              <a:rPr lang="ru-RU" sz="2400" i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 на </a:t>
            </a:r>
            <a:r>
              <a:rPr lang="ru-RU" sz="2400" i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вебінарі</a:t>
            </a:r>
            <a:r>
              <a:rPr lang="ru-RU" sz="2400" i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в РОІППО  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«Хай в </a:t>
            </a:r>
            <a:r>
              <a:rPr lang="ru-RU" sz="24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серці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кожної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родини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, </a:t>
            </a:r>
            <a:r>
              <a:rPr lang="ru-RU" sz="24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живе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любов</a:t>
            </a:r>
            <a:r>
              <a:rPr lang="ru-RU" sz="2400" b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до </a:t>
            </a:r>
            <a:r>
              <a:rPr lang="ru-RU" sz="2400" b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України</a:t>
            </a:r>
            <a:r>
              <a:rPr lang="ru-RU" sz="2400" b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…»</a:t>
            </a:r>
            <a:endParaRPr lang="ru-RU" sz="2400" b="1" dirty="0">
              <a:solidFill>
                <a:srgbClr val="000099"/>
              </a:solidFill>
              <a:latin typeface="Georgia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400" b="1" dirty="0" smtClean="0">
              <a:solidFill>
                <a:srgbClr val="FF0000"/>
              </a:solidFill>
              <a:latin typeface="Georgia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uk-UA" sz="2800" b="1" dirty="0">
              <a:solidFill>
                <a:srgbClr val="000099"/>
              </a:solidFill>
              <a:latin typeface="Georgia"/>
              <a:ea typeface="Times New Roman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858" y="27041"/>
            <a:ext cx="8875629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dirty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Участь у методичних об'єднаннях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dirty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uk-UA" sz="28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району:</a:t>
            </a:r>
          </a:p>
        </p:txBody>
      </p:sp>
    </p:spTree>
    <p:extLst>
      <p:ext uri="{BB962C8B-B14F-4D97-AF65-F5344CB8AC3E}">
        <p14:creationId xmlns:p14="http://schemas.microsoft.com/office/powerpoint/2010/main" val="225071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0201РобСтіл\83f114bce56c4051db0e47043e517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121186" y="-1170428"/>
            <a:ext cx="6858000" cy="91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0201РобСтіл\dsc04802_37716887425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55080"/>
            <a:ext cx="5029247" cy="377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0201РобСтіл\dsc04797_38547924606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85" y="764704"/>
            <a:ext cx="4987830" cy="3741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1259632" y="116632"/>
            <a:ext cx="741682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  <a:latin typeface="Garamond" panose="02020404030301010803" pitchFamily="18" charset="0"/>
              </a:rPr>
              <a:t>21 листопада 2017 </a:t>
            </a:r>
            <a:r>
              <a:rPr lang="uk-UA" sz="4000" b="1" dirty="0" smtClean="0">
                <a:solidFill>
                  <a:srgbClr val="000099"/>
                </a:solidFill>
                <a:latin typeface="Garamond" panose="02020404030301010803" pitchFamily="18" charset="0"/>
              </a:rPr>
              <a:t> </a:t>
            </a:r>
            <a:r>
              <a:rPr lang="uk-UA" sz="4000" b="1" dirty="0">
                <a:solidFill>
                  <a:srgbClr val="000099"/>
                </a:solidFill>
                <a:latin typeface="Garamond" panose="02020404030301010803" pitchFamily="18" charset="0"/>
              </a:rPr>
              <a:t>– </a:t>
            </a:r>
            <a:r>
              <a:rPr lang="uk-UA" sz="4000" b="1" dirty="0" smtClean="0">
                <a:solidFill>
                  <a:srgbClr val="000099"/>
                </a:solidFill>
                <a:latin typeface="Garamond" panose="02020404030301010803" pitchFamily="18" charset="0"/>
              </a:rPr>
              <a:t>Засідання школи молодого вихователя</a:t>
            </a:r>
          </a:p>
          <a:p>
            <a:pPr algn="ctr"/>
            <a:endParaRPr lang="ru-RU" sz="4000" b="1" dirty="0">
              <a:solidFill>
                <a:srgbClr val="000099"/>
              </a:solidFill>
              <a:latin typeface="Garamond" panose="02020404030301010803" pitchFamily="18" charset="0"/>
            </a:endParaRPr>
          </a:p>
          <a:p>
            <a:pPr algn="ctr"/>
            <a:endParaRPr lang="uk-UA" sz="2800" b="1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36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0201РобСтіл\83f114bce56c4051db0e47043e517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121186" y="-1170428"/>
            <a:ext cx="6858000" cy="91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6" y="1340768"/>
            <a:ext cx="4738473" cy="35538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59632" y="116632"/>
            <a:ext cx="7416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11.05.2018 </a:t>
            </a:r>
            <a:r>
              <a:rPr lang="uk-UA" sz="4000" b="1" dirty="0">
                <a:solidFill>
                  <a:srgbClr val="FF0000"/>
                </a:solidFill>
                <a:latin typeface="Garamond" panose="02020404030301010803" pitchFamily="18" charset="0"/>
              </a:rPr>
              <a:t>р.</a:t>
            </a:r>
            <a:r>
              <a:rPr lang="uk-UA" sz="4000" b="1" dirty="0">
                <a:solidFill>
                  <a:srgbClr val="000099"/>
                </a:solidFill>
                <a:latin typeface="Garamond" panose="02020404030301010803" pitchFamily="18" charset="0"/>
              </a:rPr>
              <a:t> – </a:t>
            </a:r>
            <a:r>
              <a:rPr lang="uk-UA" sz="4000" b="1" dirty="0" smtClean="0">
                <a:solidFill>
                  <a:srgbClr val="000099"/>
                </a:solidFill>
                <a:latin typeface="Garamond" panose="02020404030301010803" pitchFamily="18" charset="0"/>
              </a:rPr>
              <a:t>Засідання школи молодого керівника</a:t>
            </a:r>
            <a:endParaRPr lang="ru-RU" sz="4000" b="1" dirty="0">
              <a:solidFill>
                <a:srgbClr val="000099"/>
              </a:solidFill>
              <a:latin typeface="Garamond" panose="02020404030301010803" pitchFamily="18" charset="0"/>
            </a:endParaRPr>
          </a:p>
          <a:p>
            <a:pPr algn="ctr"/>
            <a:endParaRPr lang="uk-UA" sz="2800" b="1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13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186" y="3399544"/>
            <a:ext cx="4472255" cy="33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1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0201РобСтіл\83f114bce56c4051db0e47043e517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133358" y="-1169316"/>
            <a:ext cx="6858000" cy="91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8" t="29517" r="49972" b="4662"/>
          <a:stretch/>
        </p:blipFill>
        <p:spPr bwMode="auto">
          <a:xfrm>
            <a:off x="1331640" y="2518043"/>
            <a:ext cx="3096344" cy="414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3548" y="116632"/>
            <a:ext cx="864096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dirty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Участь у </a:t>
            </a:r>
            <a:r>
              <a:rPr lang="uk-UA" sz="28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конкурсі ярмарку педагогічної </a:t>
            </a:r>
            <a:r>
              <a:rPr lang="uk-UA" sz="2800" b="1" dirty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творчості :</a:t>
            </a:r>
            <a:endParaRPr lang="uk-UA" sz="2800" b="1" dirty="0" smtClean="0">
              <a:solidFill>
                <a:srgbClr val="FF0000"/>
              </a:solidFill>
              <a:latin typeface="Georgia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       </a:t>
            </a:r>
            <a:endParaRPr lang="uk-UA" sz="2000" b="1" u="sng" dirty="0">
              <a:solidFill>
                <a:srgbClr val="000099"/>
              </a:solidFill>
              <a:latin typeface="Georgia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solidFill>
                <a:srgbClr val="FF0000"/>
              </a:solidFill>
              <a:latin typeface="Georgia"/>
              <a:ea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3548" y="1065353"/>
            <a:ext cx="864096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2017 </a:t>
            </a:r>
            <a:r>
              <a:rPr lang="ru-RU" sz="2000" b="1" dirty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р. -  </a:t>
            </a:r>
            <a:r>
              <a:rPr lang="ru-RU" sz="20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матеріали</a:t>
            </a:r>
            <a:r>
              <a:rPr lang="ru-RU" sz="2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на ХІ</a:t>
            </a:r>
            <a:r>
              <a:rPr lang="en-US" sz="2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V </a:t>
            </a:r>
            <a:r>
              <a:rPr lang="ru-RU" sz="20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районний</a:t>
            </a:r>
            <a:r>
              <a:rPr lang="ru-RU" sz="2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0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конкурс ярмарок </a:t>
            </a:r>
            <a:r>
              <a:rPr lang="ru-RU" sz="20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педагогічної</a:t>
            </a:r>
            <a:r>
              <a:rPr lang="ru-RU" sz="2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творчості</a:t>
            </a:r>
            <a:r>
              <a:rPr lang="ru-RU" sz="2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в </a:t>
            </a:r>
            <a:r>
              <a:rPr lang="ru-RU" sz="2000" dirty="0" err="1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номінації«Методична</a:t>
            </a:r>
            <a:r>
              <a:rPr lang="ru-RU" sz="20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робота з </a:t>
            </a:r>
            <a:r>
              <a:rPr lang="ru-RU" sz="20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педагогічними</a:t>
            </a:r>
            <a:r>
              <a:rPr lang="ru-RU" sz="2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кадрами» </a:t>
            </a:r>
            <a:r>
              <a:rPr lang="ru-RU" sz="20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з </a:t>
            </a:r>
            <a:r>
              <a:rPr lang="ru-RU" sz="20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питання</a:t>
            </a:r>
            <a:r>
              <a:rPr lang="ru-RU" sz="2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«</a:t>
            </a:r>
            <a:r>
              <a:rPr lang="ru-RU" sz="2000" b="1" i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Особливості</a:t>
            </a:r>
            <a:r>
              <a:rPr lang="ru-RU" sz="2000" b="1" i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організації</a:t>
            </a:r>
            <a:r>
              <a:rPr lang="ru-RU" sz="2000" b="1" i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розвивального</a:t>
            </a:r>
            <a:r>
              <a:rPr lang="ru-RU" sz="2000" b="1" i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середовища</a:t>
            </a:r>
            <a:r>
              <a:rPr lang="ru-RU" sz="2000" b="1" i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в </a:t>
            </a:r>
            <a:r>
              <a:rPr lang="ru-RU" sz="2000" b="1" i="1" dirty="0" err="1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дошкільному</a:t>
            </a:r>
            <a:r>
              <a:rPr lang="ru-RU" sz="2000" b="1" i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закладі</a:t>
            </a:r>
            <a:r>
              <a:rPr lang="ru-RU" sz="2000" b="1" i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»</a:t>
            </a:r>
            <a:r>
              <a:rPr lang="ru-RU" sz="2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і </a:t>
            </a:r>
            <a:r>
              <a:rPr lang="ru-RU" sz="20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посіла</a:t>
            </a:r>
            <a:r>
              <a:rPr lang="ru-RU" sz="20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000" b="1" u="sng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ІІІ </a:t>
            </a:r>
            <a:r>
              <a:rPr lang="ru-RU" sz="2000" b="1" u="sng" dirty="0" err="1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місце</a:t>
            </a:r>
            <a:endParaRPr lang="ru-RU" sz="2000" b="1" u="sng" dirty="0" smtClean="0">
              <a:solidFill>
                <a:srgbClr val="000099"/>
              </a:solidFill>
              <a:latin typeface="Georgia"/>
              <a:ea typeface="Times New Roman"/>
              <a:cs typeface="Times New Roman"/>
            </a:endParaRPr>
          </a:p>
        </p:txBody>
      </p:sp>
      <p:pic>
        <p:nvPicPr>
          <p:cNvPr id="14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" t="2392" r="373" b="-208"/>
          <a:stretch/>
        </p:blipFill>
        <p:spPr>
          <a:xfrm rot="5400000">
            <a:off x="4410035" y="3035357"/>
            <a:ext cx="4147477" cy="310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5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0201РобСтіл\83f114bce56c4051db0e47043e517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133358" y="-1169316"/>
            <a:ext cx="6858000" cy="91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16632"/>
            <a:ext cx="864096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800" b="1" dirty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Участь у </a:t>
            </a:r>
            <a:r>
              <a:rPr lang="uk-UA" sz="28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конкурсі ярмарку педагогічної </a:t>
            </a:r>
            <a:r>
              <a:rPr lang="uk-UA" sz="2800" b="1" dirty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творчості :</a:t>
            </a:r>
            <a:endParaRPr lang="uk-UA" sz="2800" b="1" dirty="0" smtClean="0">
              <a:solidFill>
                <a:srgbClr val="FF0000"/>
              </a:solidFill>
              <a:latin typeface="Georgia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       </a:t>
            </a:r>
            <a:endParaRPr lang="uk-UA" sz="2000" b="1" u="sng" dirty="0">
              <a:solidFill>
                <a:srgbClr val="000099"/>
              </a:solidFill>
              <a:latin typeface="Georgia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solidFill>
                <a:srgbClr val="FF0000"/>
              </a:solidFill>
              <a:latin typeface="Georgia"/>
              <a:ea typeface="Times New Roman"/>
              <a:cs typeface="Times New Roman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" t="24476" r="65000" b="3132"/>
          <a:stretch/>
        </p:blipFill>
        <p:spPr bwMode="auto">
          <a:xfrm>
            <a:off x="2564158" y="3284984"/>
            <a:ext cx="2511897" cy="3436641"/>
          </a:xfrm>
          <a:prstGeom prst="roundRect">
            <a:avLst>
              <a:gd name="adj" fmla="val 16667"/>
            </a:avLst>
          </a:prstGeom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1378672"/>
            <a:ext cx="8064896" cy="1756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/>
                <a:ea typeface="Times New Roman"/>
                <a:cs typeface="Times New Roman"/>
              </a:rPr>
              <a:t>2018- </a:t>
            </a:r>
            <a:r>
              <a:rPr lang="ru-RU" sz="24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Матеріали</a:t>
            </a:r>
            <a:r>
              <a:rPr lang="ru-RU" sz="24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 на </a:t>
            </a:r>
            <a:r>
              <a:rPr lang="ru-RU" sz="24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Всеукраїнський</a:t>
            </a:r>
            <a:r>
              <a:rPr lang="ru-RU" sz="24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 </a:t>
            </a:r>
            <a:r>
              <a:rPr lang="ru-RU" sz="24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фестиваль- </a:t>
            </a:r>
            <a:r>
              <a:rPr lang="ru-RU" sz="2400" dirty="0" err="1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огляд</a:t>
            </a:r>
            <a:r>
              <a:rPr lang="ru-RU" sz="24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dirty="0" err="1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кращого</a:t>
            </a:r>
            <a:r>
              <a:rPr lang="ru-RU" sz="24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dirty="0" err="1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досвіду</a:t>
            </a:r>
            <a:r>
              <a:rPr lang="ru-RU" sz="24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з </a:t>
            </a:r>
            <a:r>
              <a:rPr lang="ru-RU" sz="24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організації</a:t>
            </a:r>
            <a:r>
              <a:rPr lang="ru-RU" sz="24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просвіти</a:t>
            </a:r>
            <a:r>
              <a:rPr lang="ru-RU" sz="24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батьків</a:t>
            </a:r>
            <a:r>
              <a:rPr lang="ru-RU" sz="24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 </a:t>
            </a:r>
            <a:r>
              <a:rPr lang="ru-RU" sz="2400" dirty="0" err="1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вихованців</a:t>
            </a:r>
            <a:r>
              <a:rPr lang="ru-RU" sz="24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dirty="0" err="1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дошкільного</a:t>
            </a:r>
            <a:r>
              <a:rPr lang="ru-RU" sz="24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навчального</a:t>
            </a:r>
            <a:r>
              <a:rPr lang="ru-RU" sz="2400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закладу </a:t>
            </a:r>
            <a:r>
              <a:rPr lang="ru-RU" sz="2400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«</a:t>
            </a:r>
            <a:r>
              <a:rPr lang="ru-RU" sz="2400" b="1" i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Джерело</a:t>
            </a:r>
            <a:r>
              <a:rPr lang="ru-RU" sz="2400" b="1" i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батьківських</a:t>
            </a:r>
            <a:r>
              <a:rPr lang="ru-RU" sz="2400" b="1" i="1" dirty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знань</a:t>
            </a:r>
            <a:r>
              <a:rPr lang="ru-RU" sz="2400" b="1" dirty="0" smtClean="0">
                <a:solidFill>
                  <a:srgbClr val="000099"/>
                </a:solidFill>
                <a:latin typeface="Georgia"/>
                <a:ea typeface="Times New Roman"/>
                <a:cs typeface="Times New Roman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84128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658</Words>
  <Application>Microsoft Office PowerPoint</Application>
  <PresentationFormat>Экран (4:3)</PresentationFormat>
  <Paragraphs>102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м</vt:lpstr>
      <vt:lpstr>Презентация PowerPoint</vt:lpstr>
      <vt:lpstr>Презентация PowerPoint</vt:lpstr>
      <vt:lpstr>м</vt:lpstr>
      <vt:lpstr>м</vt:lpstr>
      <vt:lpstr>Презентация PowerPoint</vt:lpstr>
      <vt:lpstr>Презентация PowerPoint</vt:lpstr>
      <vt:lpstr>Презентация PowerPoint</vt:lpstr>
      <vt:lpstr>м</vt:lpstr>
      <vt:lpstr>м</vt:lpstr>
      <vt:lpstr>м</vt:lpstr>
      <vt:lpstr>м</vt:lpstr>
      <vt:lpstr>м</vt:lpstr>
      <vt:lpstr>м</vt:lpstr>
      <vt:lpstr>м</vt:lpstr>
      <vt:lpstr>м</vt:lpstr>
      <vt:lpstr>м</vt:lpstr>
      <vt:lpstr>м</vt:lpstr>
      <vt:lpstr>м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ПТУХА ОЛЕНА</dc:creator>
  <cp:lastModifiedBy>Бухгалтер700</cp:lastModifiedBy>
  <cp:revision>41</cp:revision>
  <dcterms:created xsi:type="dcterms:W3CDTF">2021-03-10T10:57:04Z</dcterms:created>
  <dcterms:modified xsi:type="dcterms:W3CDTF">2021-03-15T09:49:35Z</dcterms:modified>
</cp:coreProperties>
</file>