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61" r:id="rId3"/>
    <p:sldId id="257" r:id="rId4"/>
    <p:sldId id="258" r:id="rId5"/>
    <p:sldId id="279" r:id="rId6"/>
    <p:sldId id="260" r:id="rId7"/>
    <p:sldId id="259" r:id="rId8"/>
    <p:sldId id="262" r:id="rId9"/>
    <p:sldId id="264" r:id="rId10"/>
    <p:sldId id="273" r:id="rId11"/>
    <p:sldId id="267" r:id="rId12"/>
    <p:sldId id="269" r:id="rId13"/>
    <p:sldId id="265" r:id="rId14"/>
    <p:sldId id="266" r:id="rId15"/>
    <p:sldId id="271" r:id="rId16"/>
    <p:sldId id="270" r:id="rId17"/>
    <p:sldId id="272" r:id="rId18"/>
    <p:sldId id="274" r:id="rId19"/>
    <p:sldId id="275" r:id="rId20"/>
    <p:sldId id="276" r:id="rId21"/>
    <p:sldId id="278" r:id="rId22"/>
  </p:sldIdLst>
  <p:sldSz cx="12192000" cy="6858000"/>
  <p:notesSz cx="7105650" cy="10239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447" autoAdjust="0"/>
  </p:normalViewPr>
  <p:slideViewPr>
    <p:cSldViewPr snapToGrid="0">
      <p:cViewPr>
        <p:scale>
          <a:sx n="75" d="100"/>
          <a:sy n="75" d="100"/>
        </p:scale>
        <p:origin x="600" y="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60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7494-10A6-4888-BB87-0C38DC16BC8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D923-9551-492C-8FD6-D62E94319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7494-10A6-4888-BB87-0C38DC16BC8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D923-9551-492C-8FD6-D62E94319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7494-10A6-4888-BB87-0C38DC16BC8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D923-9551-492C-8FD6-D62E94319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7494-10A6-4888-BB87-0C38DC16BC8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D923-9551-492C-8FD6-D62E94319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7494-10A6-4888-BB87-0C38DC16BC8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D923-9551-492C-8FD6-D62E94319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7494-10A6-4888-BB87-0C38DC16BC8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D923-9551-492C-8FD6-D62E94319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7494-10A6-4888-BB87-0C38DC16BC8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D923-9551-492C-8FD6-D62E94319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7494-10A6-4888-BB87-0C38DC16BC8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D923-9551-492C-8FD6-D62E94319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7494-10A6-4888-BB87-0C38DC16BC8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D923-9551-492C-8FD6-D62E94319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7494-10A6-4888-BB87-0C38DC16BC8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D923-9551-492C-8FD6-D62E94319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7494-10A6-4888-BB87-0C38DC16BC8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EF5CD923-9551-492C-8FD6-D62E943191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7A7494-10A6-4888-BB87-0C38DC16BC8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5CD923-9551-492C-8FD6-D62E943191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etkam.in.ua/didaktichni-igri-na-sprijnyattya-koleoru-dlya-molodshih-doshki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94063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Кольорові</a:t>
            </a:r>
            <a:r>
              <a:rPr lang="ru-RU" sz="3600" b="1" i="1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i="1" dirty="0" err="1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палички</a:t>
            </a:r>
            <a:r>
              <a:rPr lang="ru-RU" sz="3600" b="1" i="1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i="1" dirty="0" err="1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Кюїзенера</a:t>
            </a:r>
            <a:r>
              <a:rPr lang="ru-RU" sz="3600" b="1" i="1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br>
              <a:rPr lang="ru-RU" sz="3600" b="1" i="1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Математика у </a:t>
            </a:r>
            <a:r>
              <a:rPr lang="ru-RU" sz="3600" b="1" i="1" dirty="0" err="1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дитсадку</a:t>
            </a:r>
            <a:r>
              <a:rPr lang="ru-RU" sz="3600" b="1" i="1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ru-RU" sz="3600" i="1" dirty="0" smtClean="0"/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1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16450" y="2650331"/>
            <a:ext cx="2959100" cy="2959100"/>
          </a:xfrm>
        </p:spPr>
      </p:pic>
    </p:spTree>
    <p:extLst>
      <p:ext uri="{BB962C8B-B14F-4D97-AF65-F5344CB8AC3E}">
        <p14:creationId xmlns="" xmlns:p14="http://schemas.microsoft.com/office/powerpoint/2010/main" val="272323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5129" y="2724873"/>
            <a:ext cx="2715491" cy="1708582"/>
          </a:xfrm>
        </p:spPr>
      </p:pic>
      <p:pic>
        <p:nvPicPr>
          <p:cNvPr id="8" name="Рисунок 7" descr="IMG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8803" y="484908"/>
            <a:ext cx="2594108" cy="2050474"/>
          </a:xfrm>
          <a:prstGeom prst="rect">
            <a:avLst/>
          </a:prstGeom>
        </p:spPr>
      </p:pic>
      <p:pic>
        <p:nvPicPr>
          <p:cNvPr id="9" name="Рисунок 8" descr="IMG_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5140" y="4738269"/>
            <a:ext cx="2715489" cy="1828801"/>
          </a:xfrm>
          <a:prstGeom prst="rect">
            <a:avLst/>
          </a:prstGeom>
        </p:spPr>
      </p:pic>
      <p:pic>
        <p:nvPicPr>
          <p:cNvPr id="10" name="Рисунок 9" descr="IMG-14b1d99517f5878b2695fdcb93163dfe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956" y="1454730"/>
            <a:ext cx="3643745" cy="5084625"/>
          </a:xfrm>
          <a:prstGeom prst="rect">
            <a:avLst/>
          </a:prstGeom>
        </p:spPr>
      </p:pic>
      <p:pic>
        <p:nvPicPr>
          <p:cNvPr id="11" name="Рисунок 10" descr="20201215_1600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7453744" y="2410693"/>
            <a:ext cx="4807530" cy="3422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197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-7a62be7139b06bd0df883a8733405371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619" y="928255"/>
            <a:ext cx="4073236" cy="2773218"/>
          </a:xfrm>
          <a:prstGeom prst="rect">
            <a:avLst/>
          </a:prstGeom>
        </p:spPr>
      </p:pic>
      <p:pic>
        <p:nvPicPr>
          <p:cNvPr id="11" name="Рисунок 10" descr="20201223_0957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1059872" y="3179633"/>
            <a:ext cx="2881746" cy="4114801"/>
          </a:xfrm>
          <a:prstGeom prst="rect">
            <a:avLst/>
          </a:prstGeom>
        </p:spPr>
      </p:pic>
      <p:pic>
        <p:nvPicPr>
          <p:cNvPr id="12" name="Рисунок 11" descr="20201222_15573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3609109" y="2098969"/>
            <a:ext cx="5721928" cy="3408219"/>
          </a:xfrm>
          <a:prstGeom prst="rect">
            <a:avLst/>
          </a:prstGeom>
        </p:spPr>
      </p:pic>
      <p:pic>
        <p:nvPicPr>
          <p:cNvPr id="13" name="Рисунок 12" descr="20201223_1003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5400000">
            <a:off x="7211290" y="2029696"/>
            <a:ext cx="5708074" cy="3560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751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14400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Використання паличок в казках</a:t>
            </a:r>
            <a:endParaRPr lang="en-U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20210202_155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308275" y="2071258"/>
            <a:ext cx="5153888" cy="4003963"/>
          </a:xfrm>
          <a:prstGeom prst="rect">
            <a:avLst/>
          </a:prstGeom>
        </p:spPr>
      </p:pic>
      <p:pic>
        <p:nvPicPr>
          <p:cNvPr id="4" name="Рисунок 3" descr="146661799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378" y="1454742"/>
            <a:ext cx="2070177" cy="2618511"/>
          </a:xfrm>
          <a:prstGeom prst="rect">
            <a:avLst/>
          </a:prstGeom>
        </p:spPr>
      </p:pic>
      <p:pic>
        <p:nvPicPr>
          <p:cNvPr id="5" name="Рисунок 4" descr="b664d474e46e89e3e13b388aa7440bdb.jpg1024x768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11" y="4128672"/>
            <a:ext cx="2068799" cy="2493817"/>
          </a:xfrm>
          <a:prstGeom prst="rect">
            <a:avLst/>
          </a:prstGeom>
        </p:spPr>
      </p:pic>
      <p:pic>
        <p:nvPicPr>
          <p:cNvPr id="6" name="Рисунок 5" descr="14666179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7242" y="1468582"/>
            <a:ext cx="2205751" cy="2576946"/>
          </a:xfrm>
          <a:prstGeom prst="rect">
            <a:avLst/>
          </a:prstGeom>
        </p:spPr>
      </p:pic>
      <p:pic>
        <p:nvPicPr>
          <p:cNvPr id="7" name="Рисунок 6" descr="image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0716" y="4156380"/>
            <a:ext cx="2208413" cy="2479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802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Другий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етап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роботи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паличками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Кюїзенера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: НАВЧАЛЬНИЙ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156" y="4130025"/>
            <a:ext cx="318654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математичний</a:t>
            </a:r>
            <a:endParaRPr lang="en-US" sz="32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997260" y="41800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75671" y="2437251"/>
            <a:ext cx="68362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розвиває вміння дітей ділити ціле на частини;</a:t>
            </a:r>
          </a:p>
          <a:p>
            <a:r>
              <a:rPr lang="uk-UA" sz="2800" dirty="0"/>
              <a:t>учить вимірювати об’єкти;</a:t>
            </a:r>
          </a:p>
          <a:p>
            <a:r>
              <a:rPr lang="uk-UA" sz="2800" dirty="0"/>
              <a:t>учить засвоювати прямий і зворотний рахунок;</a:t>
            </a:r>
          </a:p>
          <a:p>
            <a:r>
              <a:rPr lang="uk-UA" sz="2800" dirty="0"/>
              <a:t>учить визначати склад числа (з одиниць і двох менших чисел);</a:t>
            </a:r>
          </a:p>
          <a:p>
            <a:r>
              <a:rPr lang="uk-UA" sz="2800" dirty="0"/>
              <a:t>учить арифметичних дій додавання й віднімання.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3306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43347"/>
            <a:ext cx="8596668" cy="10113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 descr="20201223_094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709" y="1768062"/>
            <a:ext cx="5742462" cy="4201391"/>
          </a:xfrm>
          <a:prstGeom prst="rect">
            <a:avLst/>
          </a:prstGeom>
        </p:spPr>
      </p:pic>
      <p:pic>
        <p:nvPicPr>
          <p:cNvPr id="8" name="Рисунок 7" descr="20201223_094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05946" y="1655620"/>
            <a:ext cx="5777346" cy="4239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46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10113_10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5581" y="1600202"/>
            <a:ext cx="5666510" cy="3768436"/>
          </a:xfrm>
        </p:spPr>
      </p:pic>
      <p:pic>
        <p:nvPicPr>
          <p:cNvPr id="6" name="Рисунок 5" descr="20210113_102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79572" y="1752600"/>
            <a:ext cx="56388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33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-40b82a0ee3ada317090580f2db3edd8d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855" y="1270149"/>
            <a:ext cx="3292079" cy="4389437"/>
          </a:xfrm>
        </p:spPr>
      </p:pic>
      <p:pic>
        <p:nvPicPr>
          <p:cNvPr id="9" name="Рисунок 8" descr="IMG-b04fdb5b315f654e860f2a68f01c5099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3241" y="1260762"/>
            <a:ext cx="3588327" cy="4433456"/>
          </a:xfrm>
          <a:prstGeom prst="rect">
            <a:avLst/>
          </a:prstGeom>
        </p:spPr>
      </p:pic>
      <p:pic>
        <p:nvPicPr>
          <p:cNvPr id="10" name="Рисунок 9" descr="IMG-2c2fff249773764241194485ea49a1fb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8658" y="1260765"/>
            <a:ext cx="3671455" cy="4378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800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996" y="3889420"/>
            <a:ext cx="345712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altLang="en-US" sz="26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/Files/images/skarbnichka/paschna/драбин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5388147"/>
            <a:ext cx="3143251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slide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31" y="703256"/>
            <a:ext cx="4146388" cy="2566416"/>
          </a:xfrm>
          <a:prstGeom prst="rect">
            <a:avLst/>
          </a:prstGeom>
        </p:spPr>
      </p:pic>
      <p:pic>
        <p:nvPicPr>
          <p:cNvPr id="10" name="Рисунок 9" descr="slid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365" y="3532909"/>
            <a:ext cx="4239491" cy="2770908"/>
          </a:xfrm>
          <a:prstGeom prst="rect">
            <a:avLst/>
          </a:prstGeom>
        </p:spPr>
      </p:pic>
      <p:pic>
        <p:nvPicPr>
          <p:cNvPr id="11" name="Рисунок 10" descr="slide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2839" y="734292"/>
            <a:ext cx="4003964" cy="2549236"/>
          </a:xfrm>
          <a:prstGeom prst="rect">
            <a:avLst/>
          </a:prstGeom>
        </p:spPr>
      </p:pic>
      <p:pic>
        <p:nvPicPr>
          <p:cNvPr id="12" name="Рисунок 11" descr="slide-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1273" y="3560618"/>
            <a:ext cx="4114800" cy="2663398"/>
          </a:xfrm>
          <a:prstGeom prst="rect">
            <a:avLst/>
          </a:prstGeom>
        </p:spPr>
      </p:pic>
      <p:pic>
        <p:nvPicPr>
          <p:cNvPr id="13" name="Рисунок 12" descr="slide-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97639" y="1981200"/>
            <a:ext cx="3148863" cy="3061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4888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292225"/>
            <a:ext cx="8596313" cy="4349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1800" dirty="0"/>
          </a:p>
          <a:p>
            <a:endParaRPr lang="en-US" sz="1800" dirty="0"/>
          </a:p>
        </p:txBody>
      </p:sp>
      <p:pic>
        <p:nvPicPr>
          <p:cNvPr id="6" name="Рисунок 5" descr="Знаки_больш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719" y="815686"/>
            <a:ext cx="2667000" cy="1790700"/>
          </a:xfrm>
          <a:prstGeom prst="rect">
            <a:avLst/>
          </a:prstGeom>
        </p:spPr>
      </p:pic>
      <p:pic>
        <p:nvPicPr>
          <p:cNvPr id="8" name="Рисунок 7" descr="P1110813-600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657" y="3671460"/>
            <a:ext cx="3089563" cy="1953491"/>
          </a:xfrm>
          <a:prstGeom prst="rect">
            <a:avLst/>
          </a:prstGeom>
        </p:spPr>
      </p:pic>
      <p:pic>
        <p:nvPicPr>
          <p:cNvPr id="9" name="Рисунок 8" descr="P1110814-600x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8984" y="3671455"/>
            <a:ext cx="3241965" cy="1898072"/>
          </a:xfrm>
          <a:prstGeom prst="rect">
            <a:avLst/>
          </a:prstGeom>
        </p:spPr>
      </p:pic>
      <p:pic>
        <p:nvPicPr>
          <p:cNvPr id="10" name="Рисунок 9" descr="P1110816-600x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2837" y="1440873"/>
            <a:ext cx="3186547" cy="1773382"/>
          </a:xfrm>
          <a:prstGeom prst="rect">
            <a:avLst/>
          </a:prstGeom>
        </p:spPr>
      </p:pic>
      <p:pic>
        <p:nvPicPr>
          <p:cNvPr id="11" name="Рисунок 10" descr="P1110805-600x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06691" y="1371605"/>
            <a:ext cx="3162300" cy="1773383"/>
          </a:xfrm>
          <a:prstGeom prst="rect">
            <a:avLst/>
          </a:prstGeom>
        </p:spPr>
      </p:pic>
      <p:pic>
        <p:nvPicPr>
          <p:cNvPr id="12" name="Рисунок 11" descr="IMG_5167-600x4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09708" y="3657600"/>
            <a:ext cx="3158837" cy="1884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2327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35" y="203200"/>
            <a:ext cx="8596668" cy="120468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Від простого до складного</a:t>
            </a:r>
            <a:endParaRPr lang="en-U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IMG_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785" y="1796617"/>
            <a:ext cx="3121711" cy="4389437"/>
          </a:xfrm>
        </p:spPr>
      </p:pic>
      <p:pic>
        <p:nvPicPr>
          <p:cNvPr id="5" name="Рисунок 4" descr="IMG_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3429" y="1704108"/>
            <a:ext cx="3135303" cy="4530437"/>
          </a:xfrm>
          <a:prstGeom prst="rect">
            <a:avLst/>
          </a:prstGeom>
        </p:spPr>
      </p:pic>
      <p:pic>
        <p:nvPicPr>
          <p:cNvPr id="6" name="Рисунок 5" descr="IMG_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3367" y="1662545"/>
            <a:ext cx="3827983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867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55" y="263236"/>
            <a:ext cx="6580911" cy="63453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Джордж </a:t>
            </a:r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Кюїзенер</a:t>
            </a:r>
            <a:endParaRPr lang="ru-RU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(1891 - 1976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ru-RU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dirty="0" err="1" smtClean="0">
                <a:solidFill>
                  <a:srgbClr val="002060"/>
                </a:solidFill>
              </a:rPr>
              <a:t>бельгійський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педагог, </a:t>
            </a:r>
            <a:r>
              <a:rPr lang="ru-RU" sz="2800" dirty="0" smtClean="0">
                <a:solidFill>
                  <a:srgbClr val="002060"/>
                </a:solidFill>
              </a:rPr>
              <a:t>автор  </a:t>
            </a:r>
            <a:r>
              <a:rPr lang="ru-RU" sz="2800" dirty="0" err="1">
                <a:solidFill>
                  <a:srgbClr val="002060"/>
                </a:solidFill>
              </a:rPr>
              <a:t>унікальної</a:t>
            </a:r>
            <a:r>
              <a:rPr lang="ru-RU" sz="2800" dirty="0">
                <a:solidFill>
                  <a:srgbClr val="002060"/>
                </a:solidFill>
              </a:rPr>
              <a:t> методики. </a:t>
            </a:r>
            <a:r>
              <a:rPr lang="ru-RU" sz="2800" dirty="0" err="1">
                <a:solidFill>
                  <a:srgbClr val="002060"/>
                </a:solidFill>
              </a:rPr>
              <a:t>Він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розробив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універсальний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дидактичний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матеріал</a:t>
            </a:r>
            <a:r>
              <a:rPr lang="ru-RU" sz="2800" dirty="0">
                <a:solidFill>
                  <a:srgbClr val="002060"/>
                </a:solidFill>
              </a:rPr>
              <a:t> для </a:t>
            </a:r>
            <a:r>
              <a:rPr lang="ru-RU" sz="2800" dirty="0" err="1">
                <a:solidFill>
                  <a:srgbClr val="002060"/>
                </a:solidFill>
              </a:rPr>
              <a:t>розвитку</a:t>
            </a:r>
            <a:r>
              <a:rPr lang="ru-RU" sz="2800" dirty="0">
                <a:solidFill>
                  <a:srgbClr val="002060"/>
                </a:solidFill>
              </a:rPr>
              <a:t> у </a:t>
            </a:r>
            <a:r>
              <a:rPr lang="ru-RU" sz="2800" dirty="0" err="1">
                <a:solidFill>
                  <a:srgbClr val="002060"/>
                </a:solidFill>
              </a:rPr>
              <a:t>дітей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математичних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здібностей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У </a:t>
            </a:r>
            <a:r>
              <a:rPr lang="ru-RU" sz="2800" dirty="0">
                <a:solidFill>
                  <a:srgbClr val="002060"/>
                </a:solidFill>
              </a:rPr>
              <a:t>1952 </a:t>
            </a:r>
            <a:r>
              <a:rPr lang="ru-RU" sz="2800" dirty="0" err="1">
                <a:solidFill>
                  <a:srgbClr val="002060"/>
                </a:solidFill>
              </a:rPr>
              <a:t>році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він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опублікував</a:t>
            </a:r>
            <a:r>
              <a:rPr lang="ru-RU" sz="2800" dirty="0">
                <a:solidFill>
                  <a:srgbClr val="002060"/>
                </a:solidFill>
              </a:rPr>
              <a:t> книгу “Числа і </a:t>
            </a:r>
            <a:r>
              <a:rPr lang="ru-RU" sz="2800" dirty="0" err="1">
                <a:solidFill>
                  <a:srgbClr val="002060"/>
                </a:solidFill>
              </a:rPr>
              <a:t>кольори</a:t>
            </a:r>
            <a:r>
              <a:rPr lang="ru-RU" sz="2800" dirty="0">
                <a:solidFill>
                  <a:srgbClr val="002060"/>
                </a:solidFill>
              </a:rPr>
              <a:t>”, </a:t>
            </a:r>
            <a:r>
              <a:rPr lang="ru-RU" sz="2800" dirty="0" err="1">
                <a:solidFill>
                  <a:srgbClr val="002060"/>
                </a:solidFill>
              </a:rPr>
              <a:t>присвячену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своєму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навчальному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посібнику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який</a:t>
            </a:r>
            <a:r>
              <a:rPr lang="ru-RU" sz="2800" dirty="0">
                <a:solidFill>
                  <a:srgbClr val="002060"/>
                </a:solidFill>
              </a:rPr>
              <a:t> є результатом </a:t>
            </a:r>
            <a:r>
              <a:rPr lang="ru-RU" sz="2800" dirty="0" err="1">
                <a:solidFill>
                  <a:srgbClr val="002060"/>
                </a:solidFill>
              </a:rPr>
              <a:t>ретельного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доопрацювання</a:t>
            </a:r>
            <a:r>
              <a:rPr lang="ru-RU" sz="2800" dirty="0">
                <a:solidFill>
                  <a:srgbClr val="002060"/>
                </a:solidFill>
              </a:rPr>
              <a:t> методики </a:t>
            </a:r>
            <a:r>
              <a:rPr lang="ru-RU" sz="2800" dirty="0" err="1">
                <a:solidFill>
                  <a:srgbClr val="002060"/>
                </a:solidFill>
              </a:rPr>
              <a:t>німецького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колеги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Фридріха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Фребеля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55" y="1370157"/>
            <a:ext cx="2971647" cy="4160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5797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788"/>
            <a:ext cx="3687763" cy="4600575"/>
          </a:xfrm>
        </p:spPr>
      </p:pic>
      <p:sp>
        <p:nvSpPr>
          <p:cNvPr id="9" name="Прямоугольник 8"/>
          <p:cNvSpPr/>
          <p:nvPr/>
        </p:nvSpPr>
        <p:spPr>
          <a:xfrm>
            <a:off x="4572005" y="2185121"/>
            <a:ext cx="48075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1" dirty="0" smtClean="0">
                <a:solidFill>
                  <a:srgbClr val="005494"/>
                </a:solidFill>
                <a:effectLst/>
                <a:latin typeface="Arial" panose="020B0604020202020204" pitchFamily="34" charset="0"/>
              </a:rPr>
              <a:t>Діти рахують сходинки:</a:t>
            </a:r>
            <a:endParaRPr lang="uk-UA" b="0" i="0" dirty="0" smtClean="0">
              <a:solidFill>
                <a:srgbClr val="005494"/>
              </a:solidFill>
              <a:effectLst/>
              <a:latin typeface="Arial" panose="020B0604020202020204" pitchFamily="34" charset="0"/>
            </a:endParaRPr>
          </a:p>
          <a:p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Ми по сходинках </a:t>
            </a:r>
            <a:r>
              <a:rPr lang="uk-UA" b="1" i="0" dirty="0" err="1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крокуєм</a:t>
            </a:r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І всі сходинки </a:t>
            </a:r>
            <a:r>
              <a:rPr lang="uk-UA" b="1" i="0" dirty="0" err="1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рахуєм</a:t>
            </a:r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Десять кольорових сходинок</a:t>
            </a:r>
          </a:p>
          <a:p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Всі ми знаєм назубок:</a:t>
            </a:r>
          </a:p>
          <a:p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Перша – біла як сніжок,</a:t>
            </a:r>
          </a:p>
          <a:p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Друга із рожевих пелюсток,</a:t>
            </a:r>
          </a:p>
          <a:p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Третя – голубий океан,</a:t>
            </a:r>
          </a:p>
          <a:p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Четверта – ніби червоний тюльпан,</a:t>
            </a:r>
          </a:p>
          <a:p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П’ята – жовтого соняха цвіт,</a:t>
            </a:r>
          </a:p>
          <a:p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Шоста – фіалки весняний привіт,</a:t>
            </a:r>
          </a:p>
          <a:p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Сьома – чорний, пухнастий котик,</a:t>
            </a:r>
          </a:p>
          <a:p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Восьма – смачний вишневий </a:t>
            </a:r>
            <a:r>
              <a:rPr lang="uk-UA" b="1" i="0" dirty="0" err="1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компотик</a:t>
            </a:r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Дев’ята – наш синій м’ячик,</a:t>
            </a:r>
          </a:p>
          <a:p>
            <a:r>
              <a:rPr lang="uk-UA" b="1" i="0" dirty="0" smtClean="0">
                <a:solidFill>
                  <a:srgbClr val="0184DF"/>
                </a:solidFill>
                <a:effectLst/>
                <a:latin typeface="Arial" panose="020B0604020202020204" pitchFamily="34" charset="0"/>
              </a:rPr>
              <a:t>Десята – оранжевий сонячний зайчик.</a:t>
            </a:r>
            <a:endParaRPr lang="uk-UA" b="1" i="0" dirty="0">
              <a:solidFill>
                <a:srgbClr val="0184D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202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Дякую за увагу</a:t>
            </a:r>
            <a:endParaRPr lang="en-U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IMG-49da527543f8df84e57f0c0b8e22d0fd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7673" y="1949020"/>
            <a:ext cx="3292079" cy="4389437"/>
          </a:xfrm>
        </p:spPr>
      </p:pic>
      <p:pic>
        <p:nvPicPr>
          <p:cNvPr id="5" name="Рисунок 4" descr="IMG-4b902cb724677b88de800ce9979db918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3457" y="1925782"/>
            <a:ext cx="3325091" cy="4405745"/>
          </a:xfrm>
          <a:prstGeom prst="rect">
            <a:avLst/>
          </a:prstGeom>
        </p:spPr>
      </p:pic>
      <p:pic>
        <p:nvPicPr>
          <p:cNvPr id="7" name="Рисунок 6" descr="20201223_095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16984" y="2535391"/>
            <a:ext cx="4419603" cy="3255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154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3" y="1288473"/>
            <a:ext cx="6137564" cy="4793672"/>
          </a:xfrm>
        </p:spPr>
      </p:pic>
    </p:spTree>
    <p:extLst>
      <p:ext uri="{BB962C8B-B14F-4D97-AF65-F5344CB8AC3E}">
        <p14:creationId xmlns="" xmlns:p14="http://schemas.microsoft.com/office/powerpoint/2010/main" val="3146598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346380"/>
            <a:ext cx="8596668" cy="6054435"/>
          </a:xfrm>
        </p:spPr>
        <p:txBody>
          <a:bodyPr>
            <a:noAutofit/>
          </a:bodyPr>
          <a:lstStyle/>
          <a:p>
            <a:pPr fontAlgn="base"/>
            <a:r>
              <a:rPr lang="uk-UA" sz="2800" b="1" dirty="0">
                <a:solidFill>
                  <a:srgbClr val="002060"/>
                </a:solidFill>
              </a:rPr>
              <a:t>Палички </a:t>
            </a:r>
            <a:r>
              <a:rPr lang="uk-UA" sz="2800" b="1" dirty="0" err="1">
                <a:solidFill>
                  <a:srgbClr val="002060"/>
                </a:solidFill>
              </a:rPr>
              <a:t>Кюїзенера</a:t>
            </a:r>
            <a:r>
              <a:rPr lang="uk-UA" sz="2800" dirty="0">
                <a:solidFill>
                  <a:srgbClr val="002060"/>
                </a:solidFill>
              </a:rPr>
              <a:t> - це набір паличок для лічби, які ще називають «числа в кольорі», «кольоровими паличками", "кольоровими числами", "кольоровими лінієчками".</a:t>
            </a:r>
            <a:r>
              <a:rPr lang="uk-UA" sz="2800" b="1" dirty="0">
                <a:solidFill>
                  <a:srgbClr val="002060"/>
                </a:solidFill>
              </a:rPr>
              <a:t> У наборі містяться чотиригранні палички 10 різних кольорів і довжиною від 1 до 10 см.</a:t>
            </a:r>
            <a:r>
              <a:rPr lang="uk-UA" sz="2800" dirty="0">
                <a:solidFill>
                  <a:srgbClr val="002060"/>
                </a:solidFill>
              </a:rPr>
              <a:t> Розробив Кюїзенер палички так, що палички однієї довжини виконані в одному кольорі і позначають певне число. Чим більша довжина палички, тим більше числове значення вона виражає.</a:t>
            </a:r>
          </a:p>
          <a:p>
            <a:pPr fontAlgn="base"/>
            <a:r>
              <a:rPr lang="uk-UA" sz="2800" dirty="0">
                <a:solidFill>
                  <a:srgbClr val="002060"/>
                </a:solidFill>
              </a:rPr>
              <a:t>Палички </a:t>
            </a:r>
            <a:r>
              <a:rPr lang="uk-UA" sz="2800" dirty="0" err="1">
                <a:solidFill>
                  <a:srgbClr val="002060"/>
                </a:solidFill>
              </a:rPr>
              <a:t>Кюїзенера</a:t>
            </a:r>
            <a:r>
              <a:rPr lang="uk-UA" sz="2800" dirty="0">
                <a:solidFill>
                  <a:srgbClr val="002060"/>
                </a:solidFill>
              </a:rPr>
              <a:t>, в основному, призначені </a:t>
            </a:r>
            <a:r>
              <a:rPr lang="uk-UA" sz="2800" b="1" dirty="0">
                <a:solidFill>
                  <a:srgbClr val="002060"/>
                </a:solidFill>
              </a:rPr>
              <a:t>для занять з дітьми від 1 року до 7 років.</a:t>
            </a:r>
            <a:endParaRPr lang="uk-UA" sz="2800" dirty="0">
              <a:solidFill>
                <a:srgbClr val="00206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92957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373" y="145145"/>
            <a:ext cx="10987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Кожна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паличка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число, 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виражене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кольором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величиною.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Близько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кольором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палички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об'єднуються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сімейство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Підбір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паличок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в 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сімейство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випадково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пов'язаний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величиною.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"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сімейство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червоних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входять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числа,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кратні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Сімейство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синіх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- числа,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кратні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трьом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Сімейство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жовтих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- числа,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кратні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п'яти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кубик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кольору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сімейство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одиниця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);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паличка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чорного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кольору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сімейство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чорних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 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сім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Содержимое 6" descr="IMG_00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0265" y="2770910"/>
            <a:ext cx="2609189" cy="3539836"/>
          </a:xfrm>
        </p:spPr>
      </p:pic>
      <p:pic>
        <p:nvPicPr>
          <p:cNvPr id="8" name="Рисунок 7" descr="IMG_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1" y="2729361"/>
            <a:ext cx="2493819" cy="3671455"/>
          </a:xfrm>
          <a:prstGeom prst="rect">
            <a:avLst/>
          </a:prstGeom>
        </p:spPr>
      </p:pic>
      <p:pic>
        <p:nvPicPr>
          <p:cNvPr id="10" name="Рисунок 9" descr="IMG-c9edce517294e231ccb92d37848b3a5c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11" y="817423"/>
            <a:ext cx="4165023" cy="5555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880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" y="609600"/>
            <a:ext cx="6175571" cy="5570970"/>
          </a:xfrm>
        </p:spPr>
      </p:pic>
    </p:spTree>
    <p:extLst>
      <p:ext uri="{BB962C8B-B14F-4D97-AF65-F5344CB8AC3E}">
        <p14:creationId xmlns="" xmlns:p14="http://schemas.microsoft.com/office/powerpoint/2010/main" val="396486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19" y="387214"/>
            <a:ext cx="8996911" cy="6165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</a:rPr>
              <a:t>Палички </a:t>
            </a:r>
            <a:r>
              <a:rPr lang="uk-UA" sz="2800" dirty="0" err="1">
                <a:solidFill>
                  <a:srgbClr val="002060"/>
                </a:solidFill>
              </a:rPr>
              <a:t>Кюїзенера</a:t>
            </a:r>
            <a:r>
              <a:rPr lang="uk-UA" sz="2800" dirty="0">
                <a:solidFill>
                  <a:srgbClr val="002060"/>
                </a:solidFill>
              </a:rPr>
              <a:t> для лічби є багатофункціональним математичним посібником, яке дозволяє “через руки” дитини </a:t>
            </a:r>
            <a:r>
              <a:rPr lang="uk-UA" sz="2800" b="1" dirty="0">
                <a:solidFill>
                  <a:srgbClr val="002060"/>
                </a:solidFill>
              </a:rPr>
              <a:t>формувати поняття числової послідовності, складу числа, відношень «більше – менше», «право – ліво», «між», «довше», «вище»</a:t>
            </a:r>
            <a:r>
              <a:rPr lang="uk-UA" sz="2800" dirty="0">
                <a:solidFill>
                  <a:srgbClr val="002060"/>
                </a:solidFill>
              </a:rPr>
              <a:t> і багато іншого , Набір сприяє розвитку дитячої творчості, розвитку фантазії і уяви, пізнавальної активності, дрібної моторики, наочно-дієвого мислення, уваги, просторового орієнтування, сприйняття, комбінаторних і конструкторських здібностей.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40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-f2225f77a5749cb9f5ac2c131d7e11d2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4291" y="657009"/>
            <a:ext cx="3920836" cy="2668082"/>
          </a:xfrm>
        </p:spPr>
      </p:pic>
      <p:pic>
        <p:nvPicPr>
          <p:cNvPr id="10" name="Рисунок 9" descr="20201223_10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343903" y="2344890"/>
            <a:ext cx="4045524" cy="2819399"/>
          </a:xfrm>
          <a:prstGeom prst="rect">
            <a:avLst/>
          </a:prstGeom>
        </p:spPr>
      </p:pic>
      <p:pic>
        <p:nvPicPr>
          <p:cNvPr id="11" name="Рисунок 10" descr="20201222_155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729598" y="2447064"/>
            <a:ext cx="4128652" cy="2725883"/>
          </a:xfrm>
          <a:prstGeom prst="rect">
            <a:avLst/>
          </a:prstGeom>
        </p:spPr>
      </p:pic>
      <p:pic>
        <p:nvPicPr>
          <p:cNvPr id="12" name="Рисунок 11" descr="20201215_1603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06590" y="3726867"/>
            <a:ext cx="3976255" cy="2729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665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Перший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етап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роботи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паличками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Кюїзенера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ІГРОВИЙ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5" y="1759543"/>
            <a:ext cx="11330379" cy="4902529"/>
          </a:xfrm>
        </p:spPr>
        <p:txBody>
          <a:bodyPr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першому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етапі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палички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замінюють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конструктор і </a:t>
            </a:r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мозаїку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В </a:t>
            </a:r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процесі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дитини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розвивається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зорове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сприйняття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дрібна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моторика;</a:t>
            </a: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ознайомлює </a:t>
            </a: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 поняттям «колір» (учить розрізняти колір, класифікувати палички за кольором);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ознайомлює з поняттям «множина» (учить розрізняти «один», «багато», створювати множину);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ознайомлює з поняттям «величина» (вправи на порівняння паличок за висотою, довжиною, шириною);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розвиває просторові уявлення (ліворуч, праворуч, вище, нижче тощо);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ознайомлює з послідовністю цифр числового ряду (від 1 до 5) на основі паличок.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326941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327</Words>
  <Application>Microsoft Office PowerPoint</Application>
  <PresentationFormat>Произвольный</PresentationFormat>
  <Paragraphs>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Кольорові палички Кюїзенера. Математика у дитсадку..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Перший етап роботи з паличками Кюїзенера : ІГРОВИЙ</vt:lpstr>
      <vt:lpstr>Слайд 10</vt:lpstr>
      <vt:lpstr>Слайд 11</vt:lpstr>
      <vt:lpstr>Використання паличок в казках</vt:lpstr>
      <vt:lpstr>Другий етап роботи з паличками Кюїзенера : НАВЧАЛЬНИЙ </vt:lpstr>
      <vt:lpstr>   </vt:lpstr>
      <vt:lpstr>Слайд 15</vt:lpstr>
      <vt:lpstr>Слайд 16</vt:lpstr>
      <vt:lpstr>Слайд 17</vt:lpstr>
      <vt:lpstr>Слайд 18</vt:lpstr>
      <vt:lpstr>Від простого до складного</vt:lpstr>
      <vt:lpstr>Слайд 20</vt:lpstr>
      <vt:lpstr>Дякую за увагу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51</cp:revision>
  <dcterms:created xsi:type="dcterms:W3CDTF">2018-12-02T16:21:04Z</dcterms:created>
  <dcterms:modified xsi:type="dcterms:W3CDTF">2021-02-24T12:14:20Z</dcterms:modified>
</cp:coreProperties>
</file>