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7" r:id="rId2"/>
    <p:sldId id="260" r:id="rId3"/>
    <p:sldId id="268" r:id="rId4"/>
    <p:sldId id="276" r:id="rId5"/>
    <p:sldId id="262" r:id="rId6"/>
    <p:sldId id="264" r:id="rId7"/>
    <p:sldId id="270" r:id="rId8"/>
    <p:sldId id="265" r:id="rId9"/>
    <p:sldId id="272" r:id="rId10"/>
    <p:sldId id="269" r:id="rId11"/>
    <p:sldId id="271" r:id="rId12"/>
    <p:sldId id="273" r:id="rId13"/>
    <p:sldId id="266" r:id="rId14"/>
    <p:sldId id="274" r:id="rId15"/>
    <p:sldId id="267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3A053-920F-4DB2-8AE3-14BE71D57EA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2E557-EB5C-410E-8074-3FDEA1008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8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2E557-EB5C-410E-8074-3FDEA1008B9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8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         </a:t>
            </a:r>
            <a:br>
              <a:rPr lang="uk-UA" sz="2800" b="1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</a:b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STREAM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-ОСВІТА:альтернатива</a:t>
            </a: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 переконструювання 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                       істини </a:t>
            </a: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чи шлях в нікуди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?</a:t>
            </a:r>
            <a:r>
              <a:rPr lang="uk-UA" sz="2800" b="1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/>
            </a:r>
            <a:br>
              <a:rPr lang="uk-UA" sz="2800" b="1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</a:br>
            <a:r>
              <a:rPr lang="uk-UA" sz="2800" b="1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 </a:t>
            </a:r>
            <a:endParaRPr lang="ru-RU" sz="2800" b="1" dirty="0">
              <a:ln/>
              <a:solidFill>
                <a:schemeClr val="accent3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uk-UA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Змінюються часи , діти , а відтак має і змінюватися освітній процес в закладі дошкільної освіти. Безумовно , людство бажає , щоб усі діти були нормальні. Проте , </a:t>
            </a:r>
            <a:r>
              <a:rPr lang="uk-UA" sz="1700" b="1" dirty="0" err="1" smtClean="0">
                <a:latin typeface="Times New Roman" pitchFamily="18" charset="0"/>
                <a:cs typeface="Times New Roman" pitchFamily="18" charset="0"/>
              </a:rPr>
              <a:t>норма-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 це не те , що є протилежним </a:t>
            </a:r>
            <a:r>
              <a:rPr lang="uk-UA" sz="1700" b="1" dirty="0" err="1" smtClean="0">
                <a:latin typeface="Times New Roman" pitchFamily="18" charset="0"/>
                <a:cs typeface="Times New Roman" pitchFamily="18" charset="0"/>
              </a:rPr>
              <a:t>паталогії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, але й те , що впирається в іншу </a:t>
            </a:r>
            <a:r>
              <a:rPr lang="uk-UA" sz="1700" b="1" dirty="0" err="1" smtClean="0">
                <a:latin typeface="Times New Roman" pitchFamily="18" charset="0"/>
                <a:cs typeface="Times New Roman" pitchFamily="18" charset="0"/>
              </a:rPr>
              <a:t>паталогію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 з протилежного боку – геніальність. Тому що геніальність – це не норма. Спроба педагогів практиків перевести освіту дітей із підвищеними </a:t>
            </a:r>
            <a:r>
              <a:rPr lang="uk-UA" sz="1700" b="1" dirty="0" err="1" smtClean="0">
                <a:latin typeface="Times New Roman" pitchFamily="18" charset="0"/>
                <a:cs typeface="Times New Roman" pitchFamily="18" charset="0"/>
              </a:rPr>
              <a:t>конгінітивними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 здібностями (відчуття, сприйняття , </a:t>
            </a:r>
            <a:r>
              <a:rPr lang="uk-UA" sz="1700" b="1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,ять , мислення , мовлення, уява , логіка , формування понять та </a:t>
            </a:r>
            <a:r>
              <a:rPr lang="uk-UA" sz="1700" b="1" dirty="0" err="1" smtClean="0"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700" b="1" dirty="0" err="1" smtClean="0">
                <a:latin typeface="Times New Roman" pitchFamily="18" charset="0"/>
                <a:cs typeface="Times New Roman" pitchFamily="18" charset="0"/>
              </a:rPr>
              <a:t>язування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 задач) в площину підсиленого навчального змісту освіти , дає протилежний </a:t>
            </a:r>
            <a:r>
              <a:rPr lang="uk-UA" sz="1700" b="1" dirty="0" err="1" smtClean="0">
                <a:latin typeface="Times New Roman" pitchFamily="18" charset="0"/>
                <a:cs typeface="Times New Roman" pitchFamily="18" charset="0"/>
              </a:rPr>
              <a:t>ефект-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 перевантаження психофізіологічних можливостей і втрату пізнавальної активності дітей.</a:t>
            </a:r>
          </a:p>
          <a:p>
            <a:pPr marL="0" indent="0">
              <a:buNone/>
            </a:pP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Тож як навчати сучасну дитину так , щоб вона не втратила інтерес до </a:t>
            </a:r>
            <a:r>
              <a:rPr lang="uk-UA" sz="1700" b="1" dirty="0" err="1" smtClean="0">
                <a:latin typeface="Times New Roman" pitchFamily="18" charset="0"/>
                <a:cs typeface="Times New Roman" pitchFamily="18" charset="0"/>
              </a:rPr>
              <a:t>пізнавально-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 навчального процесу?</a:t>
            </a:r>
          </a:p>
          <a:p>
            <a:pPr marL="0" indent="0">
              <a:buNone/>
            </a:pP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Які саме навички , компетентності виявляться доцільними сучасним дітям для виживання в цифрову епоху?</a:t>
            </a:r>
          </a:p>
          <a:p>
            <a:pPr marL="0" indent="0">
              <a:buNone/>
            </a:pP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Отож, до навичок 21 століття експерти віднесли такі:</a:t>
            </a:r>
          </a:p>
          <a:p>
            <a:pPr marL="0" indent="0">
              <a:buNone/>
            </a:pPr>
            <a:r>
              <a:rPr lang="uk-UA" sz="1700" b="1" i="1" u="sng" dirty="0" smtClean="0">
                <a:latin typeface="Times New Roman" pitchFamily="18" charset="0"/>
                <a:cs typeface="Times New Roman" pitchFamily="18" charset="0"/>
              </a:rPr>
              <a:t>ГРАМОТНІСТЬ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- базові знання мов,рахунку, фінансів, наук ,</a:t>
            </a:r>
          </a:p>
          <a:p>
            <a:pPr marL="0" indent="0">
              <a:buNone/>
            </a:pP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 культур</a:t>
            </a:r>
          </a:p>
          <a:p>
            <a:pPr marL="0" indent="0">
              <a:buNone/>
            </a:pPr>
            <a:r>
              <a:rPr lang="uk-UA" sz="1700" b="1" i="1" u="sng" dirty="0" smtClean="0">
                <a:latin typeface="Times New Roman" pitchFamily="18" charset="0"/>
                <a:cs typeface="Times New Roman" pitchFamily="18" charset="0"/>
              </a:rPr>
              <a:t>КОМПЕТЕНЦІЇ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-критичне мислення, вирішення проблем,</a:t>
            </a:r>
          </a:p>
          <a:p>
            <a:pPr marL="0" indent="0">
              <a:buNone/>
            </a:pP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 творче мислення, співробітництво.</a:t>
            </a:r>
          </a:p>
          <a:p>
            <a:pPr marL="0" indent="0">
              <a:buNone/>
            </a:pPr>
            <a:r>
              <a:rPr lang="uk-UA" sz="1700" b="1" i="1" u="sng" dirty="0" smtClean="0">
                <a:latin typeface="Times New Roman" pitchFamily="18" charset="0"/>
                <a:cs typeface="Times New Roman" pitchFamily="18" charset="0"/>
              </a:rPr>
              <a:t>ОСОБИСТІ ЯКОСТІ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-цікавість, ініціативність, </a:t>
            </a:r>
          </a:p>
          <a:p>
            <a:pPr marL="0" indent="0">
              <a:buNone/>
            </a:pP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наполегливість та лідерство.</a:t>
            </a:r>
          </a:p>
          <a:p>
            <a:pPr marL="0" indent="0">
              <a:buNone/>
            </a:pP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Відповідь на ці запитання можуть дають нові напрями освіти </a:t>
            </a:r>
          </a:p>
          <a:p>
            <a:pPr marL="0" indent="0">
              <a:buNone/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STEM-STEAM-STREAM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endParaRPr lang="uk-UA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1100" dirty="0" smtClean="0"/>
          </a:p>
          <a:p>
            <a:endParaRPr lang="ru-RU" sz="1400" dirty="0"/>
          </a:p>
        </p:txBody>
      </p:sp>
      <p:pic>
        <p:nvPicPr>
          <p:cNvPr id="1028" name="Picture 4" descr="D:\0201РобСтіл\Новая папка\IMG_20190930_115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8872">
            <a:off x="6530613" y="4051739"/>
            <a:ext cx="2358974" cy="181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052736"/>
            <a:ext cx="547260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Тривалість протягом дня та кількість Освітніх Ситуацій  протягом тижня:</a:t>
            </a:r>
          </a:p>
          <a:p>
            <a:r>
              <a:rPr lang="uk-UA" sz="2000" dirty="0" err="1" smtClean="0">
                <a:latin typeface="Cambria" pitchFamily="18" charset="0"/>
              </a:rPr>
              <a:t>-молодша</a:t>
            </a:r>
            <a:r>
              <a:rPr lang="uk-UA" sz="2000" dirty="0" smtClean="0">
                <a:latin typeface="Cambria" pitchFamily="18" charset="0"/>
              </a:rPr>
              <a:t> </a:t>
            </a:r>
            <a:r>
              <a:rPr lang="uk-UA" sz="2000" dirty="0" err="1" smtClean="0">
                <a:latin typeface="Cambria" pitchFamily="18" charset="0"/>
              </a:rPr>
              <a:t>група-</a:t>
            </a:r>
            <a:r>
              <a:rPr lang="uk-UA" sz="2000" dirty="0" smtClean="0">
                <a:latin typeface="Cambria" pitchFamily="18" charset="0"/>
              </a:rPr>
              <a:t> 10-12 </a:t>
            </a:r>
            <a:r>
              <a:rPr lang="uk-UA" sz="2000" dirty="0" err="1" smtClean="0">
                <a:latin typeface="Cambria" pitchFamily="18" charset="0"/>
              </a:rPr>
              <a:t>хв</a:t>
            </a:r>
            <a:r>
              <a:rPr lang="uk-UA" sz="2000" dirty="0" smtClean="0">
                <a:latin typeface="Cambria" pitchFamily="18" charset="0"/>
              </a:rPr>
              <a:t> (5-7ОС)</a:t>
            </a:r>
          </a:p>
          <a:p>
            <a:r>
              <a:rPr lang="uk-UA" sz="2000" dirty="0" err="1" smtClean="0">
                <a:latin typeface="Cambria" pitchFamily="18" charset="0"/>
              </a:rPr>
              <a:t>-середня</a:t>
            </a:r>
            <a:r>
              <a:rPr lang="uk-UA" sz="2000" dirty="0" smtClean="0">
                <a:latin typeface="Cambria" pitchFamily="18" charset="0"/>
              </a:rPr>
              <a:t> група-до 15 </a:t>
            </a:r>
            <a:r>
              <a:rPr lang="uk-UA" sz="2000" dirty="0" err="1" smtClean="0">
                <a:latin typeface="Cambria" pitchFamily="18" charset="0"/>
              </a:rPr>
              <a:t>хв</a:t>
            </a:r>
            <a:r>
              <a:rPr lang="uk-UA" sz="2000" dirty="0" smtClean="0">
                <a:latin typeface="Cambria" pitchFamily="18" charset="0"/>
              </a:rPr>
              <a:t> (7-9 ОС)</a:t>
            </a:r>
          </a:p>
          <a:p>
            <a:r>
              <a:rPr lang="uk-UA" sz="2000" dirty="0" smtClean="0">
                <a:latin typeface="Cambria" pitchFamily="18" charset="0"/>
              </a:rPr>
              <a:t>Старша група </a:t>
            </a:r>
            <a:r>
              <a:rPr lang="uk-UA" sz="2000" dirty="0" err="1" smtClean="0">
                <a:latin typeface="Cambria" pitchFamily="18" charset="0"/>
              </a:rPr>
              <a:t>–до</a:t>
            </a:r>
            <a:r>
              <a:rPr lang="uk-UA" sz="2000" dirty="0" smtClean="0">
                <a:latin typeface="Cambria" pitchFamily="18" charset="0"/>
              </a:rPr>
              <a:t> 20 </a:t>
            </a:r>
            <a:r>
              <a:rPr lang="uk-UA" sz="2000" dirty="0" err="1" smtClean="0">
                <a:latin typeface="Cambria" pitchFamily="18" charset="0"/>
              </a:rPr>
              <a:t>хв</a:t>
            </a:r>
            <a:r>
              <a:rPr lang="uk-UA" sz="2000" dirty="0" smtClean="0">
                <a:latin typeface="Cambria" pitchFamily="18" charset="0"/>
              </a:rPr>
              <a:t>(9-10 ОС)</a:t>
            </a: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Форми організації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:</a:t>
            </a:r>
          </a:p>
          <a:p>
            <a:r>
              <a:rPr lang="uk-UA" sz="2400" dirty="0" smtClean="0">
                <a:latin typeface="Cambria" pitchFamily="18" charset="0"/>
              </a:rPr>
              <a:t>Групова , </a:t>
            </a:r>
            <a:r>
              <a:rPr lang="uk-UA" sz="2400" dirty="0" err="1" smtClean="0">
                <a:latin typeface="Cambria" pitchFamily="18" charset="0"/>
              </a:rPr>
              <a:t>підгрупова</a:t>
            </a:r>
            <a:r>
              <a:rPr lang="uk-UA" sz="2400" dirty="0" smtClean="0">
                <a:latin typeface="Cambria" pitchFamily="18" charset="0"/>
              </a:rPr>
              <a:t> , індивідуальна.</a:t>
            </a:r>
          </a:p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Позиція педагога :</a:t>
            </a:r>
          </a:p>
          <a:p>
            <a:r>
              <a:rPr lang="uk-UA" sz="2400" dirty="0" err="1" smtClean="0">
                <a:latin typeface="Cambria" pitchFamily="18" charset="0"/>
              </a:rPr>
              <a:t>діяльнісна</a:t>
            </a:r>
            <a:r>
              <a:rPr lang="uk-UA" sz="2400" dirty="0" smtClean="0">
                <a:latin typeface="Cambria" pitchFamily="18" charset="0"/>
              </a:rPr>
              <a:t> модель взаємодії (партнерська діяльність)</a:t>
            </a:r>
          </a:p>
        </p:txBody>
      </p:sp>
    </p:spTree>
    <p:extLst>
      <p:ext uri="{BB962C8B-B14F-4D97-AF65-F5344CB8AC3E}">
        <p14:creationId xmlns:p14="http://schemas.microsoft.com/office/powerpoint/2010/main" val="15260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872" cy="5904656"/>
          </a:xfrm>
        </p:spPr>
        <p:txBody>
          <a:bodyPr>
            <a:normAutofit fontScale="90000"/>
          </a:bodyPr>
          <a:lstStyle/>
          <a:p>
            <a:pPr algn="l"/>
            <a:r>
              <a:rPr lang="uk-UA" sz="1800" dirty="0" smtClean="0">
                <a:latin typeface="Cambria" pitchFamily="18" charset="0"/>
              </a:rPr>
              <a:t/>
            </a:r>
            <a:br>
              <a:rPr lang="uk-UA" sz="1800" dirty="0" smtClean="0">
                <a:latin typeface="Cambria" pitchFamily="18" charset="0"/>
              </a:rPr>
            </a:br>
            <a:r>
              <a:rPr lang="uk-UA" sz="1800" dirty="0">
                <a:latin typeface="Cambria" pitchFamily="18" charset="0"/>
              </a:rPr>
              <a:t/>
            </a:r>
            <a:br>
              <a:rPr lang="uk-UA" sz="1800" dirty="0">
                <a:latin typeface="Cambria" pitchFamily="18" charset="0"/>
              </a:rPr>
            </a:br>
            <a:r>
              <a:rPr lang="uk-UA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Пріоритетні форми презентації пізнавальної інформації за альтернативною програмою:</a:t>
            </a:r>
            <a:br>
              <a:rPr lang="uk-UA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</a:br>
            <a:r>
              <a:rPr lang="uk-UA" sz="1800" dirty="0" err="1" smtClean="0">
                <a:latin typeface="Cambria" pitchFamily="18" charset="0"/>
              </a:rPr>
              <a:t>-Бесіда</a:t>
            </a:r>
            <a:r>
              <a:rPr lang="uk-UA" sz="1800" dirty="0" smtClean="0">
                <a:latin typeface="Cambria" pitchFamily="18" charset="0"/>
              </a:rPr>
              <a:t> з використанням відкритих запитань</a:t>
            </a:r>
            <a:br>
              <a:rPr lang="uk-UA" sz="1800" dirty="0" smtClean="0">
                <a:latin typeface="Cambria" pitchFamily="18" charset="0"/>
              </a:rPr>
            </a:br>
            <a:r>
              <a:rPr lang="uk-UA" sz="1800" dirty="0" smtClean="0">
                <a:latin typeface="Cambria" pitchFamily="18" charset="0"/>
              </a:rPr>
              <a:t>- </a:t>
            </a:r>
            <a:r>
              <a:rPr lang="uk-UA" sz="1800" dirty="0" err="1" smtClean="0">
                <a:latin typeface="Cambria" pitchFamily="18" charset="0"/>
              </a:rPr>
              <a:t>едьютеймент</a:t>
            </a:r>
            <a:r>
              <a:rPr lang="uk-UA" sz="1800" dirty="0" smtClean="0">
                <a:latin typeface="Cambria" pitchFamily="18" charset="0"/>
              </a:rPr>
              <a:t> (одночасне навчання і задоволення від процесу навчання , яке веде до глибокого захоплення </a:t>
            </a:r>
            <a:r>
              <a:rPr lang="uk-UA" sz="1800" dirty="0" err="1" smtClean="0">
                <a:latin typeface="Cambria" pitchFamily="18" charset="0"/>
              </a:rPr>
              <a:t>проблемою.Основна</a:t>
            </a:r>
            <a:r>
              <a:rPr lang="uk-UA" sz="1800" dirty="0" smtClean="0">
                <a:latin typeface="Cambria" pitchFamily="18" charset="0"/>
              </a:rPr>
              <a:t> </a:t>
            </a:r>
            <a:r>
              <a:rPr lang="uk-UA" sz="1800" dirty="0" smtClean="0">
                <a:latin typeface="Cambria" pitchFamily="18" charset="0"/>
              </a:rPr>
              <a:t>характеристика такого заняття – це неформальна обстановка , відсутність суворих заборон, мінімальний контроль з боку </a:t>
            </a:r>
            <a:r>
              <a:rPr lang="uk-UA" sz="1800" dirty="0" smtClean="0">
                <a:latin typeface="Cambria" pitchFamily="18" charset="0"/>
              </a:rPr>
              <a:t>дорослого)</a:t>
            </a:r>
            <a:r>
              <a:rPr lang="uk-UA" sz="1800" dirty="0" smtClean="0">
                <a:latin typeface="Cambria" pitchFamily="18" charset="0"/>
              </a:rPr>
              <a:t/>
            </a:r>
            <a:br>
              <a:rPr lang="uk-UA" sz="1800" dirty="0" smtClean="0">
                <a:latin typeface="Cambria" pitchFamily="18" charset="0"/>
              </a:rPr>
            </a:br>
            <a:r>
              <a:rPr lang="uk-UA" sz="1800" dirty="0" err="1" smtClean="0">
                <a:latin typeface="Cambria" pitchFamily="18" charset="0"/>
              </a:rPr>
              <a:t>-ігри</a:t>
            </a:r>
            <a:r>
              <a:rPr lang="uk-UA" sz="1800" dirty="0" smtClean="0">
                <a:latin typeface="Cambria" pitchFamily="18" charset="0"/>
              </a:rPr>
              <a:t> </a:t>
            </a:r>
            <a:br>
              <a:rPr lang="uk-UA" sz="1800" dirty="0" smtClean="0">
                <a:latin typeface="Cambria" pitchFamily="18" charset="0"/>
              </a:rPr>
            </a:br>
            <a:r>
              <a:rPr lang="uk-UA" sz="1800" dirty="0" err="1" smtClean="0">
                <a:latin typeface="Cambria" pitchFamily="18" charset="0"/>
              </a:rPr>
              <a:t>-спостереження</a:t>
            </a:r>
            <a:r>
              <a:rPr lang="uk-UA" sz="1800" dirty="0" smtClean="0">
                <a:latin typeface="Cambria" pitchFamily="18" charset="0"/>
              </a:rPr>
              <a:t/>
            </a:r>
            <a:br>
              <a:rPr lang="uk-UA" sz="1800" dirty="0" smtClean="0">
                <a:latin typeface="Cambria" pitchFamily="18" charset="0"/>
              </a:rPr>
            </a:br>
            <a:r>
              <a:rPr lang="uk-UA" sz="1800" dirty="0" err="1" smtClean="0">
                <a:latin typeface="Cambria" pitchFamily="18" charset="0"/>
              </a:rPr>
              <a:t>-досліди</a:t>
            </a:r>
            <a:r>
              <a:rPr lang="uk-UA" sz="1800" dirty="0" smtClean="0">
                <a:latin typeface="Cambria" pitchFamily="18" charset="0"/>
              </a:rPr>
              <a:t/>
            </a:r>
            <a:br>
              <a:rPr lang="uk-UA" sz="1800" dirty="0" smtClean="0">
                <a:latin typeface="Cambria" pitchFamily="18" charset="0"/>
              </a:rPr>
            </a:br>
            <a:r>
              <a:rPr lang="uk-UA" sz="1800" dirty="0" err="1" smtClean="0">
                <a:latin typeface="Cambria" pitchFamily="18" charset="0"/>
              </a:rPr>
              <a:t>-дослідження</a:t>
            </a:r>
            <a:r>
              <a:rPr lang="uk-UA" sz="1800" dirty="0" smtClean="0">
                <a:latin typeface="Cambria" pitchFamily="18" charset="0"/>
              </a:rPr>
              <a:t/>
            </a:r>
            <a:br>
              <a:rPr lang="uk-UA" sz="1800" dirty="0" smtClean="0">
                <a:latin typeface="Cambria" pitchFamily="18" charset="0"/>
              </a:rPr>
            </a:br>
            <a:r>
              <a:rPr lang="uk-UA" sz="1800" dirty="0" err="1" smtClean="0">
                <a:latin typeface="Cambria" pitchFamily="18" charset="0"/>
              </a:rPr>
              <a:t>-створення</a:t>
            </a:r>
            <a:r>
              <a:rPr lang="uk-UA" sz="1800" dirty="0" smtClean="0">
                <a:latin typeface="Cambria" pitchFamily="18" charset="0"/>
              </a:rPr>
              <a:t> колекцій</a:t>
            </a:r>
            <a:br>
              <a:rPr lang="uk-UA" sz="1800" dirty="0" smtClean="0">
                <a:latin typeface="Cambria" pitchFamily="18" charset="0"/>
              </a:rPr>
            </a:br>
            <a:r>
              <a:rPr lang="uk-UA" sz="1800" dirty="0" err="1" smtClean="0">
                <a:latin typeface="Cambria" pitchFamily="18" charset="0"/>
              </a:rPr>
              <a:t>-моделювання</a:t>
            </a:r>
            <a:r>
              <a:rPr lang="uk-UA" sz="1800" dirty="0" smtClean="0">
                <a:latin typeface="Cambria" pitchFamily="18" charset="0"/>
              </a:rPr>
              <a:t> явищ та процесів</a:t>
            </a:r>
            <a:br>
              <a:rPr lang="uk-UA" sz="1800" dirty="0" smtClean="0">
                <a:latin typeface="Cambria" pitchFamily="18" charset="0"/>
              </a:rPr>
            </a:br>
            <a:r>
              <a:rPr lang="uk-UA" sz="1800" dirty="0" err="1" smtClean="0">
                <a:latin typeface="Cambria" pitchFamily="18" charset="0"/>
              </a:rPr>
              <a:t>-вправи</a:t>
            </a:r>
            <a:r>
              <a:rPr lang="uk-UA" sz="1800" dirty="0" smtClean="0">
                <a:latin typeface="Cambria" pitchFamily="18" charset="0"/>
              </a:rPr>
              <a:t> на асоціації</a:t>
            </a:r>
            <a:br>
              <a:rPr lang="uk-UA" sz="1800" dirty="0" smtClean="0">
                <a:latin typeface="Cambria" pitchFamily="18" charset="0"/>
              </a:rPr>
            </a:br>
            <a:r>
              <a:rPr lang="uk-UA" sz="1800" dirty="0" err="1" smtClean="0">
                <a:latin typeface="Cambria" pitchFamily="18" charset="0"/>
              </a:rPr>
              <a:t>-віртуальні</a:t>
            </a:r>
            <a:r>
              <a:rPr lang="uk-UA" sz="1800" dirty="0" smtClean="0">
                <a:latin typeface="Cambria" pitchFamily="18" charset="0"/>
              </a:rPr>
              <a:t> та реальні екскурсії</a:t>
            </a:r>
            <a:br>
              <a:rPr lang="uk-UA" sz="1800" dirty="0" smtClean="0">
                <a:latin typeface="Cambria" pitchFamily="18" charset="0"/>
              </a:rPr>
            </a:br>
            <a:r>
              <a:rPr lang="uk-UA" sz="1800" dirty="0" err="1" smtClean="0">
                <a:latin typeface="Cambria" pitchFamily="18" charset="0"/>
              </a:rPr>
              <a:t>-міні</a:t>
            </a:r>
            <a:r>
              <a:rPr lang="uk-UA" sz="1800" dirty="0" smtClean="0">
                <a:latin typeface="Cambria" pitchFamily="18" charset="0"/>
              </a:rPr>
              <a:t> </a:t>
            </a:r>
            <a:r>
              <a:rPr lang="uk-UA" sz="1800" dirty="0" err="1" smtClean="0">
                <a:latin typeface="Cambria" pitchFamily="18" charset="0"/>
              </a:rPr>
              <a:t>–музеї</a:t>
            </a:r>
            <a:r>
              <a:rPr lang="uk-UA" sz="1800" dirty="0" smtClean="0">
                <a:latin typeface="Cambria" pitchFamily="18" charset="0"/>
              </a:rPr>
              <a:t/>
            </a:r>
            <a:br>
              <a:rPr lang="uk-UA" sz="1800" dirty="0" smtClean="0">
                <a:latin typeface="Cambria" pitchFamily="18" charset="0"/>
              </a:rPr>
            </a:br>
            <a:r>
              <a:rPr lang="uk-UA" sz="1800" dirty="0" err="1" smtClean="0">
                <a:latin typeface="Cambria" pitchFamily="18" charset="0"/>
              </a:rPr>
              <a:t>-заняття</a:t>
            </a:r>
            <a:r>
              <a:rPr lang="uk-UA" sz="1800" dirty="0" smtClean="0">
                <a:latin typeface="Cambria" pitchFamily="18" charset="0"/>
              </a:rPr>
              <a:t> милування природою</a:t>
            </a:r>
            <a:br>
              <a:rPr lang="uk-UA" sz="1800" dirty="0" smtClean="0">
                <a:latin typeface="Cambria" pitchFamily="18" charset="0"/>
              </a:rPr>
            </a:br>
            <a:r>
              <a:rPr lang="uk-UA" sz="1800" dirty="0" err="1" smtClean="0">
                <a:latin typeface="Cambria" pitchFamily="18" charset="0"/>
              </a:rPr>
              <a:t>-сторітелінг</a:t>
            </a:r>
            <a:r>
              <a:rPr lang="uk-UA" sz="1800" dirty="0">
                <a:latin typeface="Cambria" pitchFamily="18" charset="0"/>
              </a:rPr>
              <a:t> </a:t>
            </a:r>
            <a:r>
              <a:rPr lang="uk-UA" sz="1800" dirty="0" smtClean="0">
                <a:latin typeface="Cambria" pitchFamily="18" charset="0"/>
              </a:rPr>
              <a:t>(комунікаційний прийом , що використовується як медійний потенціал для розповідання  вихователем історій дітям для подальшої мотивації на </a:t>
            </a:r>
            <a:r>
              <a:rPr lang="uk-UA" sz="1800" dirty="0" smtClean="0">
                <a:latin typeface="Cambria" pitchFamily="18" charset="0"/>
              </a:rPr>
              <a:t>занятті).</a:t>
            </a:r>
            <a:r>
              <a:rPr lang="uk-UA" sz="1800" dirty="0" smtClean="0">
                <a:latin typeface="Cambria" pitchFamily="18" charset="0"/>
              </a:rPr>
              <a:t/>
            </a:r>
            <a:br>
              <a:rPr lang="uk-UA" sz="1800" dirty="0" smtClean="0">
                <a:latin typeface="Cambria" pitchFamily="18" charset="0"/>
              </a:rPr>
            </a:br>
            <a:r>
              <a:rPr lang="uk-UA" sz="1800" dirty="0" err="1" smtClean="0">
                <a:latin typeface="Cambria" pitchFamily="18" charset="0"/>
              </a:rPr>
              <a:t>-етюди</a:t>
            </a:r>
            <a:r>
              <a:rPr lang="uk-UA" sz="1800" dirty="0" smtClean="0">
                <a:latin typeface="Cambria" pitchFamily="18" charset="0"/>
              </a:rPr>
              <a:t> під музику</a:t>
            </a:r>
            <a:br>
              <a:rPr lang="uk-UA" sz="1800" dirty="0" smtClean="0">
                <a:latin typeface="Cambria" pitchFamily="18" charset="0"/>
              </a:rPr>
            </a:br>
            <a:r>
              <a:rPr lang="uk-UA" sz="1800" dirty="0" err="1" smtClean="0">
                <a:latin typeface="Cambria" pitchFamily="18" charset="0"/>
              </a:rPr>
              <a:t>-інтерактивна</a:t>
            </a:r>
            <a:r>
              <a:rPr lang="uk-UA" sz="1800" dirty="0" smtClean="0">
                <a:latin typeface="Cambria" pitchFamily="18" charset="0"/>
              </a:rPr>
              <a:t> пізнавальна казка та історія</a:t>
            </a:r>
            <a:br>
              <a:rPr lang="uk-UA" sz="1800" dirty="0" smtClean="0">
                <a:latin typeface="Cambria" pitchFamily="18" charset="0"/>
              </a:rPr>
            </a:br>
            <a:r>
              <a:rPr lang="uk-UA" sz="1800" dirty="0" err="1" smtClean="0">
                <a:latin typeface="Cambria" pitchFamily="18" charset="0"/>
              </a:rPr>
              <a:t>-пізнавльні</a:t>
            </a:r>
            <a:r>
              <a:rPr lang="uk-UA" sz="1800" dirty="0" smtClean="0">
                <a:latin typeface="Cambria" pitchFamily="18" charset="0"/>
              </a:rPr>
              <a:t> презентації з інтерактивними елементами</a:t>
            </a:r>
            <a:br>
              <a:rPr lang="uk-UA" sz="1800" dirty="0" smtClean="0">
                <a:latin typeface="Cambria" pitchFamily="18" charset="0"/>
              </a:rPr>
            </a:br>
            <a:r>
              <a:rPr lang="uk-UA" sz="1800" dirty="0" smtClean="0">
                <a:latin typeface="Cambria" pitchFamily="18" charset="0"/>
              </a:rPr>
              <a:t/>
            </a:r>
            <a:br>
              <a:rPr lang="uk-UA" sz="1800" dirty="0" smtClean="0">
                <a:latin typeface="Cambria" pitchFamily="18" charset="0"/>
              </a:rPr>
            </a:br>
            <a:endParaRPr lang="ru-RU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11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201РобСтіл\Новая папка\IMG_20191010_164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072342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0201РобСтіл\Новая папка\IMG_20191011_1107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2" r="17401" b="13818"/>
          <a:stretch/>
        </p:blipFill>
        <p:spPr bwMode="auto">
          <a:xfrm>
            <a:off x="2771800" y="1988840"/>
            <a:ext cx="2617023" cy="313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0201РобСтіл\Новая папка\IMG_20200128_1553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36993"/>
            <a:ext cx="2382743" cy="31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0201РобСтіл\Новая папка\IMG_20200128_1556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04" y="10886"/>
            <a:ext cx="2102835" cy="280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0201РобСтіл\Новая папка\IMG_20200128_1549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275188" cy="24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0201РобСтіл\Новая папка\IMG_20200128_1557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18" y="1292763"/>
            <a:ext cx="2088232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629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ПЛАНУВАННЯ ДРУГОЇ  ПОЛОВИНИ ДНЯ  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/>
              </a:rPr>
              <a:t>Відповідно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 до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тематичного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тижня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, як правило, в ІІ половину дня для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дітей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/>
              </a:rPr>
              <a:t>дошкільного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/>
              </a:rPr>
              <a:t>віку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/>
              </a:rPr>
              <a:t>планується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 робота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щодо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підготовки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руки до письма та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розвивальних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завдань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Це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промовляння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чистомовок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відгадування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загадок,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читання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/>
              </a:rPr>
              <a:t>віршів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 , </a:t>
            </a:r>
            <a:r>
              <a:rPr lang="ru-RU" b="1" dirty="0" err="1" smtClean="0">
                <a:solidFill>
                  <a:prstClr val="black"/>
                </a:solidFill>
                <a:latin typeface="Times New Roman"/>
              </a:rPr>
              <a:t>виконання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/>
              </a:rPr>
              <a:t>графічного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диктанту </a:t>
            </a:r>
            <a:r>
              <a:rPr lang="ru-RU" b="1" dirty="0" err="1" smtClean="0">
                <a:solidFill>
                  <a:prstClr val="black"/>
                </a:solidFill>
                <a:latin typeface="Times New Roman"/>
              </a:rPr>
              <a:t>тощо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.</a:t>
            </a:r>
            <a:endParaRPr lang="ru-RU" b="1" dirty="0">
              <a:solidFill>
                <a:prstClr val="black"/>
              </a:solidFill>
              <a:latin typeface="Times New Roman"/>
            </a:endParaRPr>
          </a:p>
          <a:p>
            <a:pPr lvl="0"/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lh3.googleusercontent.com/W-Wp_IagUO6lre_JDYBGIAbjogrcm6p00zWH0YwmZ9mzfTey3zeZgdiYLv-VaOLuWmUEQcKACz-0Yws8v5hV1xDpopLZEK5qU33g46Ut-HfZsR6-wg0H8n6C1633gBqIPqp2qApEeNsINEmEgJMdEep6RwVzTPWr_DwYaptPs3LyuwhGFwifuhg1pBgtjNrNKvRubl-FjCxJO8co3wmu4VPEIa4ph2ER088ILF1E0S8J-utZXHqb04995JXPBFJHtgM_7tvCy2BBuu1PNhbJhdHVHlmJNm4DE9gQ1blqqgy4uZgSBlspTf-4tyrGOD0sHcR3elGhpI4QHr83xj37U_ZupEQreREUi8ZbXoNUg_tJ3Ww8Y4edNk--4HPTmz20-8bGsAMoNfC62dEVyOYT5B4WDbBfwguf54r2tAGkQY5RWnkkO4aiT0KOdJoEjXpiDnIvfipQln2kvdb5CoraGPqRbtlZBVj0Njo1pm3Tq9q3RHnSo17PqhIWx9FLIwqUzaR9ISFchEzpzs6uzx341CWdh_xk3p28N-IDe3SJqmWifBORWwH7aMs3PNRP4vtaNDMUMKw3yAhm53Hw2kHUddbVS8wSz2EYIk21jcnBU4Yb-oyg11QoDqM9bq1C7LzrmOJX5euZSxnXIx3otD_KAxp66BmU5sv-ZNl6uKlnXgiBXZ24wV-eEs6UaNR6j5c7-BITnlq4Egtz5MAu5ZhEft2AIjSbA4y2EManogH4_U9XOIP6=w1406-h937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10299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sazlWVffNGeNczrnGQ1L_zkhCvMAG4P9YOiN3T8b2slA4_Qh0ngJuPB9iDHO2jrnC_-v2D2hb7XU1NAtODBZ95PBNpjvPuhvySDLM1zqFZuL0Ta023J8rJGdfhvYBsqD59c6rw17Vc5asTJTzCbCBSkbQza37HfoFxl_mOv3KicAtX41TDWXTZozJtrtiZhsOSh41RSy6tuLVPhsIC_Q6uWUj7JYEvB5rjO5FA6zWvRTUWhcJivqV7k650QwpZvGrbOQmLCG_ktrtquGZsIgi4dC5Jn0I_ah4ZK6iSU3nFHXLM3GbH31IsIpBKmQEM2iqqVrif2y33929ECsc33l5HS5FG2USxrHw5D7R7nfBibdk809DwbrX1sNKIK-Pd7noo5UUNoBcLrA4mj8Yp-Uk8t_XVoY0DP3qylmcDD7kzYNkP0W-ddC9G7eHob6pdXt0HFEuNOdKOLszFPJHhgitxhW9ukWW7nIKXHTpDdZH30Blsr8JJmC5YJrhtLbDUD7gaNVlGSJxfMOOSicyFj5kuZEXIpKdFj-dOjHZSk6mXcxmsIsm0if2G6DYsmmPyx83kXVrQDBwRj1ZePF-cjckzFfmuuJ9yJEl8EG0pl3b1ghi7eKpvJnc7laKdfFfiSaMEqNRciZKDdoNbn8qeqdC4WiViY1xnBy2efY3HBza5elK-rfWVE1dz-Y-AMYCMO4EZ_Okye7cDLRM_SVACEQHl1RuWSq9wH5eRWO-gsnUTwMCmtx=w1406-h937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3"/>
            <a:ext cx="3672408" cy="244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usUmoSqzsD5WIZ96bwVRmTSZOFQnIvQgzCkTZLhSx9g2sqMpCbd9jHso7fvrk6tEWHEI64OIgJQOhx9oT_1ZSojhjNb5qdFzH5fIbEQfoPBrQ8Zw7E5WT0gPziOy8bqHh7zDLelpCo72VhhDl0viCHBB43mf_g5BBMO5wbLU_9qOVC-kADBPCzxFw0brbT7krl6J_ecQYR2ydn-ZKwb69rVVv0hiFbVt0lsECQvtU6YGxgR7CaZUCn1xgrFNZmqiVXOnQKRLspgsAV7vWomHMA5KWVFM19EkFxiahboCL8C6UmsFNPAeuXJ1Pb8tHYv1lDI4umIiUCA6Dsjotd5OoVEm66Nt8j8EMpsDOKp9uGpYu5ibw7y09SgNPw_XtwZ0exOEYzUhhtn-G6h6wR1IcOpSn9sR3BpqRqRwl1HZErSj_9E_vIP8j0Dk_mATJfTIjgvViwW_JxwFBQaRwNRyxRO35YvCAjDM7o_cBluMCF8BoIsbH4tGmC5HsuAKSUXLyexP--eX-gjhQGV6RVvYwux_U_hnl8O2lQBEAFJC2V3xgTYwQKez_ho-w_ntFctwheejDuX9O9gbIbTm-Bao2_1WAXf_-AxkNa2kGQV75nxYtlADlBoxAE52yQT6pwxwNmiFBeHO85BCuU9e1FmrDjyF8-BxFYR4QO_M9UDhiKErdN7oPq2baB-j5tU2L7ImnbPjxiDK7Q6-otZYLT-X2uuxqaPqe6yZgcoS02JGDsMiIPY0=w1406-h937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45924"/>
            <a:ext cx="3736304" cy="24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236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</a:br>
            <a:r>
              <a:rPr lang="ru-RU" sz="1800" b="1" dirty="0" err="1" smtClean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Виходячи</a:t>
            </a:r>
            <a:r>
              <a:rPr lang="ru-RU" sz="1800" b="1" dirty="0" smtClean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з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вище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повідомленої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інформації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педагогічна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майстерність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сучасного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вихователя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полягає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в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умінні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не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лише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повідомляти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інформацію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, а й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збуджувати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уяву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дітей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,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задовольняти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прагнення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кожної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дитини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відчувати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невимовну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радість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від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творчості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й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пізнання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нового. </a:t>
            </a:r>
            <a:r>
              <a:rPr lang="ru-RU" sz="1800" b="1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b="1" dirty="0"/>
          </a:p>
        </p:txBody>
      </p:sp>
      <p:pic>
        <p:nvPicPr>
          <p:cNvPr id="2050" name="Picture 2" descr="https://lh3.googleusercontent.com/BpylmspkKxKTg6UFxz8esNZ81am0FfMZxDffqrUsKKAooF8RHG7zpjDN6TVRgBtKtspGa6sC1na48pcP1_7sWeCQZcmu5aK96szF4s5_UGWlI0iL1B4ksY8HQjanytm3AUlXPjJIDkhuwq7Apy0VP0FS1h0fHcaiX7MhUJyHxMQSJgU9m0cSnDEmA9z8lqfpD05HHFuceRX6hh938evp3MgPlg-g77WqwV5ulcy2qfv4peUT_tZdPTm1Hnj9tFHYx-PteVepNJis4qeRkRUBZOcQO-j43gRagfVWcWu21Eqs69YXjf3XwOp0TcfujzItgDG71TFX49tRmcN1pzYeXl9wDIUMpIJq9XzLQFX231kLpyyvFKiwFBTyJTwRsXgELRVEgNRKwfZ6aecDbUVa-CLvvY6cbjf17JxzyXRQu537Ox3BGTutuXx_rjdBpJ5eghihBHHpIjrKlQgQyCc4QlMBNRp58gnOFqGgw0YTlgAczHwSXgzlnooHSErYzcaza3AgOA2pdGY2NRpbFXcBe_R33w7APfLUCXG1ezcijbrjl-PJdiFVohsxQIHEyutXn2k8Htyk6GCP1w9Z3ajEPmKCQOdaYixqkE59V4fF3lKwNyNNl_2gTvc_BvlfFKbzxvWSvO6mCuc3P8lNyOSgPuU6WjTKHEKNhLUjzroOL-ZkcyHFLicmXV83aZN_P5xhymUHMKKXpAktZpT3fs3LCjEHxALS2Y7XIr6iqXgX4CDQgjkR=w1406-h937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3312983" cy="220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O64PHXiA7Lz3Is8xNMgNatFiNngUCTGa5fIoeJM1Zz14NvYNTxGhMXtAbjSCAjrun4bVM_mJPfzJD74BihAziWm6_iZEBN3HOIzwZI_7H0tu1q9-Ge6603XQhW3oNCgXWflBA0QIOHJs537Gy2oC4HbNm1BJovrDTgZGM6WWzjlpRtKEup26x1f0ynPdXJC99CGkV6YerL1KntR0YZCy0h_Q38vmmUWPDBSYpYA_rKpGOf6bhgO6Anvlui87OAV_3hzZI8if9ToSwl6OzDQ5H4OTUCxBHezCCmb4X5vNmUnRW8NiRFzmqhmcq9DS68RlNxK-ZacdUumkHBLSJbJMz3wQAjErkp3rIHle8wMLjbzM5LeP0MwZp7jWrR3zI_c4fUEU6EFqjfJ_2PuG9oQ8eeYTa7w_uTH5DfBzEDMhnoAYhqZkDdDgebDuQHvl3yLuchfG-goYHt_PH45JreliaJI-O2Usv6nw5dfDX6aAb3o83PSTX9A_erkqQVkPXhk9rp9xwEVIss0JwKW5Sw8o1PPJz6Qwxzg2A5qj4MqLXjp8sR3MoAyDZxbvXOc4LwaRg1bNQ6t_5tnREY1xoQ6wS_2BG6rc_2x3LddiZC87OtjMNP5HhXFplieFqcRVNvOTya4MtCu9qL78PQA9DgmqCyCVkyBi8sz_5txk2SF4DXtQ6oTVv6eV5rkWZpcwb2jrT4nIHu77Dx0lU-_kfsUgYWCsup0KJ2zGhoTx4po_HfVWeFz7=w1406-h937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933056"/>
            <a:ext cx="410299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static.wixstatic.com/media/8008ea_7c58410a3a1a4393a1564eb90306eb8c~mv2_d_2000_1333_s_2.jpg/v1/fill/w_740,h_493,al_c,q_90,usm_0.66_1.00_0.01/8008ea_7c58410a3a1a4393a1564eb90306eb8c~mv2_d_2000_1333_s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lh3.googleusercontent.com/AlhkIumv4TTvOGM_6I7YrlZAZWiGEtENsAmrY5b2QWJD1gnSBL5ncTnFIu9xe4cvcnBtPELhMbxrNuCAy-a0ldy935bKLdUk45HGfE2qatNH3N7MYbIxOL-uW1WDM2Xjg5YWV3ffIHPm0IVSpta6mcbfxDgdWz18cvXZ9MSYtMjZAwrPt8_mVDGTfO3guj-nheOiC8XP167xE4yx3kynS56Qn3vjWdq1LmC74fSYvvJvhYQut17QCjaokh5HsSkJ4apWF73v64YL1MIq3b13DBl2mUM7ESKyuXPgeQ1Y4l7yj6268V-2K3ES0HrKteE38m-7jGPnNRsoALj9txYkG9Ny9TrwNFMA96jCo_9WrQbbh9moTAlCwY1dDWo29tLPNfX-AJK7Paajx7b0oc1vx07B1e17fP4koucU5-qSsMysmnJZcuXBzqHgyzE0--paLS3oQ9QVe45oTSzZzWTo5j_B4nSraHXxS9Of7CUj-0Q7Y6l6Qb1GLbJezoC2BojOgXHWj_4J7OG5azMIXnyje00RSlUHzLbC828IcFaWT4nVp4OHg3YZ0CsUxvikD50_2f9cBr1UzJYjfUHVmDX-rXUXJ_0SV2Hs2bHJJDZSJ2b4LzfTdAym4xYIClNNrWqZKDy6qMV1YUsxUQRs-RUaGwR5Xs9L2qfvZARc8zfQCno35U0inW4riI_XqoK8ZgAptlsZI3lLPliIyZN9FY1f73JyuVeJuIfGJioY7aOLZGILSsp_=w1406-h937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402" y="1157642"/>
            <a:ext cx="4161641" cy="277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71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3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Впроваджуючи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практику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STRE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АМ-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Стежинки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Всесвіт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потребує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оновленню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ігрової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створюючи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доступне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змістовне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ефективне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STREAM-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осередки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Стіни , що говорять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Особистий простір дошкільника (елементи </a:t>
            </a:r>
            <a:r>
              <a:rPr lang="uk-UA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халабудної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педагогіки</a:t>
            </a:r>
          </a:p>
          <a:p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АМ-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лабораторії</a:t>
            </a:r>
            <a:endPara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74" name="Picture 2" descr="D:\0201РобСтіл\Новая папка\IMG_20200128_154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45886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0201РобСтіл\Новая папка\IMG_20200128_155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22" y="2348880"/>
            <a:ext cx="3312368" cy="441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909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48768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6480720" cy="3384376"/>
          </a:xfrm>
        </p:spPr>
        <p:txBody>
          <a:bodyPr>
            <a:normAutofit/>
          </a:bodyPr>
          <a:lstStyle/>
          <a:p>
            <a:r>
              <a:rPr lang="en-US" sz="2800" b="1" cap="all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STREAM </a:t>
            </a:r>
            <a:r>
              <a:rPr lang="uk-UA" sz="2800" b="1" cap="all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-ОСВІТА</a:t>
            </a:r>
            <a:r>
              <a:rPr lang="uk-UA" sz="2800" b="1" cap="all" dirty="0" smtClean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:</a:t>
            </a:r>
            <a:br>
              <a:rPr lang="uk-UA" sz="2800" b="1" cap="all" dirty="0" smtClean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uk-UA" sz="2800" b="1" cap="all" dirty="0" smtClean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це альтернатива</a:t>
            </a:r>
            <a:r>
              <a:rPr lang="uk-UA" sz="2800" b="1" cap="all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 переконструювання                         </a:t>
            </a:r>
            <a:r>
              <a:rPr lang="uk-UA" sz="2800" b="1" cap="all" dirty="0" smtClean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істини</a:t>
            </a:r>
            <a:br>
              <a:rPr lang="uk-UA" sz="2800" b="1" cap="all" dirty="0" smtClean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uk-UA" sz="2800" b="1" cap="all" dirty="0" smtClean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uk-UA" sz="2800" b="1" cap="all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чи шлях в нікуди</a:t>
            </a:r>
            <a:r>
              <a:rPr lang="uk-UA" sz="2800" b="1" cap="all" dirty="0" smtClean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?..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99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krdeti.com/wp-content/uploads/2019/11/%D0%9B%D0%BE%D0%B3%D0%BE%D1%82%D0%B8%D0%BF-STREAM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4104456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4625"/>
            <a:ext cx="8100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ЕАМ-</a:t>
            </a:r>
            <a:r>
              <a:rPr lang="ru-RU" sz="16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1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</a:p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інтеграційний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інтегрує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загальних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уявлень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інформаційно-комунікаційними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технологіями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експериментувати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конструювати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основ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опрацювання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тексту,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грамоти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математики, 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Тож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маємо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тісному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взаємозв'язку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дошкільнят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точних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гуманітарних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наук. </a:t>
            </a:r>
          </a:p>
        </p:txBody>
      </p:sp>
    </p:spTree>
    <p:extLst>
      <p:ext uri="{BB962C8B-B14F-4D97-AF65-F5344CB8AC3E}">
        <p14:creationId xmlns:p14="http://schemas.microsoft.com/office/powerpoint/2010/main" val="35372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8136904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3105835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FF0066"/>
                </a:solidFill>
                <a:latin typeface="Arial"/>
              </a:rPr>
              <a:t>«</a:t>
            </a:r>
            <a:r>
              <a:rPr lang="ru-RU" sz="4800" b="1" dirty="0">
                <a:solidFill>
                  <a:srgbClr val="FF0066"/>
                </a:solidFill>
                <a:latin typeface="Arial"/>
              </a:rPr>
              <a:t>БАЧУ», «ЧУЮ», «ВІДЧУВАЮ», «ГРАЮ», «ТВОРЮ».</a:t>
            </a:r>
            <a:endParaRPr lang="ru-RU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4464"/>
            <a:ext cx="7848872" cy="649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0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2"/>
            <a:ext cx="799288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Розглянемо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компонентів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STREAM-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/>
              </a:rPr>
              <a:t> </a:t>
            </a:r>
            <a:r>
              <a:rPr lang="ru-RU" sz="16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НапрямКи</a:t>
            </a:r>
            <a:r>
              <a:rPr lang="ru-RU" sz="1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</a:t>
            </a:r>
            <a:r>
              <a:rPr lang="ru-RU" sz="16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програми</a:t>
            </a:r>
            <a:r>
              <a:rPr lang="ru-RU" sz="1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</a:t>
            </a:r>
          </a:p>
          <a:p>
            <a:r>
              <a:rPr lang="ru-RU" sz="1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Природничі</a:t>
            </a:r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 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науки: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астрономія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(наука про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Всесвіт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),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фізика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(наука про склад і структуру)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матерії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а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також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про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основні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явища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неживій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природі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хімія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(наука про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будову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й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перетворення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речовин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),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біологія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(наука про живу природу),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географія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(на-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ука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про Землю), медицина (наука про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людський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організм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його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здоров'я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). </a:t>
            </a:r>
            <a:endParaRPr lang="ru-RU" sz="1600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8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1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Технології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: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формування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уявлень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про предметно-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перетворювальну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</a:rPr>
              <a:t>діяльність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людини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світ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професій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шляхи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отримання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й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зберігання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інформації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способи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її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обробки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здатності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формулювання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творчих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задумів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свідомого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дотримання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безпечних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прийомів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роботи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користування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інструментами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матеріалами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;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розвиток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пізнавальної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художньої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й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технічної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обдарованості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технічного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мислення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процесі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творчої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діяльності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навичок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володіння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ручними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техніками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обробки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матеріалів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папір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дерево, глина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тощо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);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ознайомлення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інформаційно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-ко-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мунікаційними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технологіями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ґаджетами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;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експериментування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sz="1600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800" dirty="0">
              <a:solidFill>
                <a:srgbClr val="000000"/>
              </a:solidFill>
              <a:latin typeface="Times New Roman"/>
            </a:endParaRPr>
          </a:p>
          <a:p>
            <a:pPr lvl="0"/>
            <a:r>
              <a:rPr lang="ru-RU" sz="1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Читання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і письмо: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формування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здатності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розуміти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зміст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тексту;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пропедевтичний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вступний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) курс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навчання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грамоти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;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розвиток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дрібної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моторики,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підготовка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руки до письма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lvl="0"/>
            <a:endParaRPr lang="ru-RU" sz="800" dirty="0">
              <a:solidFill>
                <a:srgbClr val="000000"/>
              </a:solidFill>
              <a:latin typeface="Times New Roman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Інженерія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: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проектування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наочне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моделювання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конструювання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Інженерне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</a:t>
            </a:r>
            <a:r>
              <a:rPr lang="ru-RU" sz="1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мислення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—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це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мислення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спрямоване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розроблення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створення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використання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технічних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інновацій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для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досягнення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найбільш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економічних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ефективних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якісних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результатів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, а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також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для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гуманізації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виробництва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 й </a:t>
            </a:r>
            <a:r>
              <a:rPr lang="ru-RU" sz="1600" i="1" dirty="0" err="1">
                <a:solidFill>
                  <a:srgbClr val="000000"/>
                </a:solidFill>
                <a:latin typeface="Times New Roman"/>
              </a:rPr>
              <a:t>праці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sz="1600" i="1" dirty="0" smtClean="0">
              <a:solidFill>
                <a:srgbClr val="000000"/>
              </a:solidFill>
              <a:latin typeface="Times New Roman"/>
            </a:endParaRPr>
          </a:p>
          <a:p>
            <a:pPr lvl="0"/>
            <a:endParaRPr lang="ru-RU" sz="8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1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Мистецтво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: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просторові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мистецтва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архітектура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скульптура,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живопис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графіка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художня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фотографія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декоративно-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вжиткове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мистецтво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та дизайн);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часові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мистецтва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музика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література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);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просторово-часові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кіномистецтво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театр,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танець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). </a:t>
            </a:r>
            <a:endParaRPr lang="ru-RU" sz="1600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8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Математика: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кількісні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відношення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просторові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форми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логіка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04664"/>
            <a:ext cx="626469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uk-UA" sz="1400" dirty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Переваги STREAM-освіти: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•         навчан</a:t>
            </a:r>
            <a:r>
              <a:rPr lang="uk-UA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ня за темами, а не за предметами: дитина бачить зв’язок між науками, навчання стає насправді системним;</a:t>
            </a:r>
            <a:endParaRPr lang="uk-UA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•         використан</a:t>
            </a:r>
            <a:r>
              <a:rPr lang="uk-UA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ня знань у повсякденному житті;</a:t>
            </a:r>
            <a:endParaRPr lang="uk-UA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•         розвит</a:t>
            </a:r>
            <a:r>
              <a:rPr lang="uk-UA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ок критичного мислення та вміння вирішувати проблеми;</a:t>
            </a:r>
            <a:endParaRPr lang="uk-UA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•         надан</a:t>
            </a:r>
            <a:r>
              <a:rPr lang="uk-UA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ня впевненості у власних силах;</a:t>
            </a:r>
            <a:endParaRPr lang="uk-UA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•         комунікац</a:t>
            </a:r>
            <a:r>
              <a:rPr lang="uk-UA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ія та командна робота;</a:t>
            </a:r>
            <a:endParaRPr lang="uk-UA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•         розвит</a:t>
            </a:r>
            <a:r>
              <a:rPr lang="uk-UA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ок інтересу до технічних дисциплін;</a:t>
            </a:r>
            <a:endParaRPr lang="uk-UA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•         креатив</a:t>
            </a:r>
            <a:r>
              <a:rPr lang="uk-UA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ні та інноваційні підходи до проектної та дизайн-діяльності;</a:t>
            </a:r>
            <a:endParaRPr lang="uk-UA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•         підготов</a:t>
            </a:r>
            <a:r>
              <a:rPr lang="uk-UA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ка дитини до технологічних інновацій у житті </a:t>
            </a:r>
            <a:endParaRPr lang="uk-UA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5602634"/>
          </a:xfrm>
        </p:spPr>
        <p:txBody>
          <a:bodyPr>
            <a:normAutofit fontScale="90000"/>
          </a:bodyPr>
          <a:lstStyle/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/>
            </a:r>
            <a:b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</a:b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/>
            </a:r>
            <a:b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</a:b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/>
            </a:r>
            <a:b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</a:b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/>
            </a:r>
            <a:b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</a:b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Недоліки</a:t>
            </a:r>
            <a:r>
              <a:rPr lang="uk-UA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STREAM-освіти:</a:t>
            </a:r>
            <a:r>
              <a:rPr lang="uk-UA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Велика затрата часу на </a:t>
            </a:r>
            <a:r>
              <a:rPr lang="ru-RU" sz="3100" dirty="0" err="1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підготовку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до </a:t>
            </a:r>
            <a:r>
              <a:rPr lang="ru-RU" sz="3100" dirty="0" err="1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заняття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;</a:t>
            </a:r>
            <a:b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-</a:t>
            </a:r>
            <a:r>
              <a:rPr lang="ru-RU" sz="3100" dirty="0" err="1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Довготривалість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освітньої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ситуації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чи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проекту;</a:t>
            </a:r>
            <a:b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-</a:t>
            </a:r>
            <a:r>
              <a:rPr lang="ru-RU" sz="3100" dirty="0" err="1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Недостатня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матеріально-технічна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база;</a:t>
            </a:r>
            <a:b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-</a:t>
            </a:r>
            <a:r>
              <a:rPr lang="ru-RU" sz="3100" dirty="0" err="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П</a:t>
            </a:r>
            <a:r>
              <a:rPr lang="ru-RU" sz="3100" dirty="0" err="1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ереповнюваність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груп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дитячого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садка.</a:t>
            </a:r>
            <a:br>
              <a:rPr lang="ru-RU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uk-UA" sz="31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31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31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31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3100" dirty="0" smtClean="0"/>
              <a:t> 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40381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89844"/>
            <a:ext cx="712879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Орієнтовний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алгоритм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інтегрованої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діяльності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дітей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(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освітня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ситуація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або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ж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інтегроване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заняття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)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: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</a:endParaRPr>
          </a:p>
          <a:p>
            <a:pPr lvl="0"/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</a:endParaRPr>
          </a:p>
          <a:p>
            <a:pPr marL="285750" lvl="0" indent="-285750">
              <a:buFontTx/>
              <a:buChar char="-"/>
            </a:pP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Організаційно-мотиваційний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</a:t>
            </a:r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етап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– педагог ставить мету перед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дітьми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з’ясовує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знання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тієї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чи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іншої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теми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marL="285750" lvl="0" indent="-285750">
              <a:buFontTx/>
              <a:buChar char="-"/>
            </a:pP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Етап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</a:t>
            </a:r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новизни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– педагог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ознайомлює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дітей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з новою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інформацією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спрямовує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їхню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діяльність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так,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щоб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вони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самостійно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могли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накласти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їх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знання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яких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вони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набули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раніше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285750" lvl="0" indent="-285750">
              <a:buFontTx/>
              <a:buChar char="-"/>
            </a:pP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Етап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</a:t>
            </a:r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узагальнення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і </a:t>
            </a:r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закріплення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</a:t>
            </a:r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знань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педагог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пропонує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дітям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розв’язати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завдання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пограти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ігри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виконати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художньо-продуктивну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конструктивно-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будівельну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діяльність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lvl="0"/>
            <a:r>
              <a:rPr lang="ru-RU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Підсумковий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</a:t>
            </a:r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етап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педагог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реалізує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ідею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теми,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формуючи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дітей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основи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світогляду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підводить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підсумок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826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5941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259">
            <a:off x="6845915" y="3263067"/>
            <a:ext cx="1956378" cy="274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284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267</TotalTime>
  <Words>814</Words>
  <Application>Microsoft Office PowerPoint</Application>
  <PresentationFormat>Экран (4:3)</PresentationFormat>
  <Paragraphs>71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          STREAM -ОСВІТА:альтернатива, переконструювання                         істини чи шлях в нікуди?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Недоліки STREAM-освіти:  -Велика затрата часу на підготовку до заняття;  -Довготривалість освітньої ситуації чи проекту;  -Недостатня матеріально-технічна база;  -Переповнюваність груп дитячого садка.    </vt:lpstr>
      <vt:lpstr>Презентация PowerPoint</vt:lpstr>
      <vt:lpstr>Презентация PowerPoint</vt:lpstr>
      <vt:lpstr>Презентация PowerPoint</vt:lpstr>
      <vt:lpstr>  Пріоритетні форми презентації пізнавальної інформації за альтернативною програмою: -Бесіда з використанням відкритих запитань - едьютеймент (одночасне навчання і задоволення від процесу навчання , яке веде до глибокого захоплення проблемою.Основна характеристика такого заняття – це неформальна обстановка , відсутність суворих заборон, мінімальний контроль з боку дорослого) -ігри  -спостереження -досліди -дослідження -створення колекцій -моделювання явищ та процесів -вправи на асоціації -віртуальні та реальні екскурсії -міні –музеї -заняття милування природою -сторітелінг (комунікаційний прийом , що використовується як медійний потенціал для розповідання  вихователем історій дітям для подальшої мотивації на занятті). -етюди під музику -інтерактивна пізнавальна казка та історія -пізнавльні презентації з інтерактивними елементами  </vt:lpstr>
      <vt:lpstr>Презентация PowerPoint</vt:lpstr>
      <vt:lpstr>Презентация PowerPoint</vt:lpstr>
      <vt:lpstr>  Виходячи з вище повідомленої інформації педагогічна майстерність сучасного вихователя  полягає в умінні не лише повідомляти інформацію, а й збуджувати уяву дітей, задовольняти прагнення кожної дитини відчувати невимовну радість від творчості й пізнання нового.  </vt:lpstr>
      <vt:lpstr>Презентация PowerPoint</vt:lpstr>
      <vt:lpstr>STREAM -ОСВІТА:  це альтернатива, переконструювання                         істини  чи шлях в нікуди?..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Оператор00</dc:creator>
  <cp:lastModifiedBy>Оператор00</cp:lastModifiedBy>
  <cp:revision>27</cp:revision>
  <dcterms:created xsi:type="dcterms:W3CDTF">2020-01-27T18:49:30Z</dcterms:created>
  <dcterms:modified xsi:type="dcterms:W3CDTF">2020-01-30T07:19:46Z</dcterms:modified>
</cp:coreProperties>
</file>