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9" r:id="rId14"/>
    <p:sldId id="266" r:id="rId15"/>
    <p:sldId id="267" r:id="rId16"/>
    <p:sldId id="271" r:id="rId17"/>
    <p:sldId id="273" r:id="rId18"/>
    <p:sldId id="272" r:id="rId19"/>
    <p:sldId id="268" r:id="rId20"/>
    <p:sldId id="274" r:id="rId21"/>
    <p:sldId id="275" r:id="rId22"/>
    <p:sldId id="277" r:id="rId23"/>
    <p:sldId id="276" r:id="rId24"/>
    <p:sldId id="278" r:id="rId25"/>
    <p:sldId id="279" r:id="rId26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9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290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56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485775"/>
            <a:ext cx="2743200" cy="5640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485775"/>
            <a:ext cx="8026400" cy="5640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586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066664-FCD0-4D6F-84C5-BF7BD72631F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683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5F728A-57E6-44CF-937A-E058A441E6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78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ABA60-7014-43EE-8CE1-18C55314CB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331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8C0D6-CF99-4ECF-A0F7-26A1038BEFE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443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F51C07-29FF-44C5-974C-10A454AE366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097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E24F-7AC6-41E4-AE17-0D7A6FEEC3F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957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2485AA-71A1-4D8F-989E-DED32A0C4D8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606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68BB6C-BF6C-4C50-8B7D-67C84E33E41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30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460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E1CD1A-273B-468F-86D9-B8EC15A1BF6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683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9CAAC-6D5C-4D6B-97D5-721BBBAE727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63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485775"/>
            <a:ext cx="2743200" cy="5640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485775"/>
            <a:ext cx="8026400" cy="5640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1EF278-7C5A-493D-A9B8-4EAEF513C82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4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3552" y="4941168"/>
            <a:ext cx="8592277" cy="1440160"/>
          </a:xfrm>
        </p:spPr>
        <p:txBody>
          <a:bodyPr/>
          <a:lstStyle>
            <a:lvl1pPr>
              <a:defRPr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07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>
          <a:xfrm>
            <a:off x="89408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871531" y="116632"/>
            <a:ext cx="1008112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2543606" y="1412776"/>
            <a:ext cx="9409045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7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5733" y="4406901"/>
            <a:ext cx="7630551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95733" y="2906713"/>
            <a:ext cx="76305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91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9349" y="2060848"/>
            <a:ext cx="576064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2011" y="2071390"/>
            <a:ext cx="576064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8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360" y="1916832"/>
            <a:ext cx="556861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5360" y="2556594"/>
            <a:ext cx="5568619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88022" y="1934294"/>
            <a:ext cx="566462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88022" y="2574056"/>
            <a:ext cx="5664629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833747" y="6410897"/>
            <a:ext cx="162065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538912" y="6356351"/>
            <a:ext cx="2199456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961747" y="6356351"/>
            <a:ext cx="162065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7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9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92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587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513622"/>
            <a:ext cx="4011084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1851" y="1916833"/>
            <a:ext cx="6815667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53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79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78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99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94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10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311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41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716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矩形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矩形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矩形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79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 descr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" b="1596"/>
          <a:stretch>
            <a:fillRect/>
          </a:stretch>
        </p:blipFill>
        <p:spPr bwMode="auto">
          <a:xfrm>
            <a:off x="0" y="512763"/>
            <a:ext cx="121920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矩形 3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85775"/>
            <a:ext cx="90381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ru-RU" smtClean="0"/>
              <a:t>单击此处编辑母版标题样式</a:t>
            </a:r>
          </a:p>
        </p:txBody>
      </p:sp>
      <p:sp>
        <p:nvSpPr>
          <p:cNvPr id="2052" name="矩形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ru-RU" smtClean="0"/>
              <a:t>单击此处编辑母版文本样式</a:t>
            </a:r>
          </a:p>
          <a:p>
            <a:pPr lvl="1"/>
            <a:r>
              <a:rPr lang="zh-CN" altLang="ru-RU" smtClean="0"/>
              <a:t>第二级</a:t>
            </a:r>
          </a:p>
          <a:p>
            <a:pPr lvl="2"/>
            <a:r>
              <a:rPr lang="zh-CN" altLang="ru-RU" smtClean="0"/>
              <a:t>第三级</a:t>
            </a:r>
          </a:p>
          <a:p>
            <a:pPr lvl="3"/>
            <a:r>
              <a:rPr lang="zh-CN" altLang="ru-RU" smtClean="0"/>
              <a:t>第四级</a:t>
            </a:r>
          </a:p>
          <a:p>
            <a:pPr lvl="4"/>
            <a:r>
              <a:rPr lang="zh-CN" altLang="ru-RU" smtClean="0"/>
              <a:t>第五级</a:t>
            </a:r>
          </a:p>
        </p:txBody>
      </p:sp>
      <p:sp>
        <p:nvSpPr>
          <p:cNvPr id="2053" name="矩形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宋体" charset="-122"/>
              </a:defRPr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2054" name="矩形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宋体" charset="-122"/>
              </a:defRPr>
            </a:lvl1pPr>
          </a:lstStyle>
          <a:p>
            <a:endParaRPr lang="ru-RU"/>
          </a:p>
        </p:txBody>
      </p:sp>
      <p:sp>
        <p:nvSpPr>
          <p:cNvPr id="2055" name="矩形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63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2" descr="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"/>
          <a:stretch>
            <a:fillRect/>
          </a:stretch>
        </p:blipFill>
        <p:spPr bwMode="auto">
          <a:xfrm>
            <a:off x="8467" y="506413"/>
            <a:ext cx="12213167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矩形 3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85775"/>
            <a:ext cx="90381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1028" name="矩形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1029" name="矩形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矩形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1" name="矩形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0C7FE23-4CC5-49E6-AB3D-741686DC4DF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0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utoUpdateAnimBg="0"/>
      <p:bldP spid="1027" grpId="1" bldLvl="0" autoUpdateAnimBg="0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531" y="116632"/>
            <a:ext cx="1008112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43606" y="1412776"/>
            <a:ext cx="9409045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45FF1ADA-8141-460D-8C40-C02FA0CDA02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D1D81A57-D4A5-4807-A88F-D55EA2D7E049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917" y="45855"/>
            <a:ext cx="1010349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1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1709" y="1898074"/>
            <a:ext cx="9060872" cy="2024288"/>
          </a:xfrm>
        </p:spPr>
        <p:txBody>
          <a:bodyPr>
            <a:noAutofit/>
          </a:bodyPr>
          <a:lstStyle/>
          <a:p>
            <a:r>
              <a:rPr lang="ru-RU" sz="5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Усвідомлення</a:t>
            </a:r>
            <a:r>
              <a:rPr lang="ru-RU" sz="5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старшими </a:t>
            </a:r>
            <a:r>
              <a:rPr lang="ru-RU" sz="5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дошкільниками</a:t>
            </a:r>
            <a:r>
              <a:rPr lang="ru-RU" sz="5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необхідності</a:t>
            </a:r>
            <a:r>
              <a:rPr lang="ru-RU" sz="5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5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5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5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5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особистої</a:t>
            </a:r>
            <a:r>
              <a:rPr lang="ru-RU" sz="5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</a:t>
            </a:r>
            <a:r>
              <a:rPr lang="ru-RU" sz="5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54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1026" name="Picture 2" descr="Дети совместно держат глобус Стоковое Изображение - изображение  насчитывающей держат, совместно: 1099821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37" y="4144962"/>
            <a:ext cx="3896302" cy="2597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12318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4801" y="104503"/>
            <a:ext cx="9670471" cy="1191491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Заохочуємо до регулярної ресурсозберігаючої поведінки</a:t>
            </a:r>
            <a:endParaRPr lang="ru-RU" sz="4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lh3.googleusercontent.com/pw/ACtC-3dUSL33xP43qIr7LgKg9BjzQjGSawAqUlS0etqlhZMh6Dr2mqv--paUoB3AOM4ZpUcr2kE9HjwE-TJKFwPoFHh5_nSiuRxkPyusiaQ0knD14rwvKn6gmCJiOr_m6MHbuqKdWPUqmRnVBqb_rHlUrAE1=w852-h568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9"/>
          <a:stretch/>
        </p:blipFill>
        <p:spPr bwMode="auto">
          <a:xfrm>
            <a:off x="886691" y="1470025"/>
            <a:ext cx="6026728" cy="4462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s://lh3.googleusercontent.com/pw/ACtC-3f73dhPNIcWsnMukkCU5L1HWebHBn49IoZviGEPcKBn8fBNIRjV7YVAikoeB-eUCn0XzBbHU4xVB1XMEUM4RrBKLF7L6_SHfshNWqMppZRYjH2EYHkntNOcs5TyNcofev8pvk47FT6MzMZQS5em8_Az=w852-h568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4" t="12804"/>
          <a:stretch/>
        </p:blipFill>
        <p:spPr bwMode="auto">
          <a:xfrm>
            <a:off x="7315343" y="2569495"/>
            <a:ext cx="4627130" cy="3796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265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29747" y="845942"/>
            <a:ext cx="6262254" cy="1470025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Проводимо різноманітні досліди та дослідження</a:t>
            </a:r>
            <a:endParaRPr lang="ru-RU" sz="4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2" name="Picture 2" descr="https://lh3.googleusercontent.com/pw/ACtC-3cYHmj1Bp18h2t8kFMYcPzsiQOtwAI0da_8XTM6f5-9armgZab9CT-Pxa8fKcLqPO7YZPpOP1b8FCdiBn5FTKTVM-MOz-lf_Bzsw5toDh7o2gtir16eEFjkVtOK1q7i0BF8tMg_ZZoMT2QRv_dVmfKM=w852-h568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t="3073"/>
          <a:stretch/>
        </p:blipFill>
        <p:spPr bwMode="auto">
          <a:xfrm>
            <a:off x="747499" y="1068337"/>
            <a:ext cx="5528610" cy="397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ttps://lh3.googleusercontent.com/pw/ACtC-3cOy6w6SvtUd9BEoZkGzuVyFuGGpCDAf1Q1p5WKVYbyu6nKJM3ceX37f-1r1fy2Yn2nUEhOItCRyNlMoLNNd4xV_-pf3ZNtki4JEr8-JTEZEM0olvp-4by8fAr5MCWljwoLvz5P6p5f0Ty4c2Kt7wQU=w852-h568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b="10371"/>
          <a:stretch/>
        </p:blipFill>
        <p:spPr bwMode="auto">
          <a:xfrm>
            <a:off x="6386365" y="3144983"/>
            <a:ext cx="5805636" cy="357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683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12327" y="528203"/>
            <a:ext cx="7079673" cy="690996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Збираємо подарунки від природи</a:t>
            </a:r>
            <a:endParaRPr lang="ru-RU" sz="4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lh3.googleusercontent.com/pw/ACtC-3f6Ow0bWZXdKaCAegXUN1CocnwNNSxueFSrsJsb7vbrBpZgWGXEwVqI3a2IxvCCb3Jvx7CnkE05kZ6OLedXsKnO1OKe6rsykcFBHBbX-cPTnqFB1pNGh3WUzZSLIofAlrmsZzjlkOjcc4-TYxdQh8Lc=w852-h568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5"/>
          <a:stretch/>
        </p:blipFill>
        <p:spPr bwMode="auto">
          <a:xfrm>
            <a:off x="119606" y="1219199"/>
            <a:ext cx="3836012" cy="518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https://lh3.googleusercontent.com/pw/ACtC-3c_w3hGxThD50OFoYHRumGwFnzgRLRlgGd4vsHY9VRDFbO10EiUZZ-Kq5FhnbnvMhGWY5ega5KvmPZsfQe9nesEVpuwy7DZsWD54UwdQBAYEiqO6sueRWKho4NB6dC3fLAh-E-fTsT826Pa2vVMin_4=w852-h568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934" y="3577937"/>
            <a:ext cx="5351318" cy="356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https://lh3.googleusercontent.com/pw/ACtC-3f7tllVcdMFvSKHcsljglKW3qSkUneqdyVhliy5iR2Fb-9Js-b9zZHhxLJptAUgSx-q1FXoPYnuFCMLJRXVLtjl4o2GIrTDrVggeM-nBN1IK_1ywn5AE5QrNdawMSxs2V4VdnHxLnqYi6pcgPFTh4sA=w853-h568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5122" r="15217" b="14213"/>
          <a:stretch/>
        </p:blipFill>
        <p:spPr bwMode="auto">
          <a:xfrm>
            <a:off x="3713018" y="1648699"/>
            <a:ext cx="4303389" cy="328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909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04509" y="265493"/>
            <a:ext cx="6428509" cy="1040534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Створюємо вироби із дарів природи</a:t>
            </a:r>
            <a:endParaRPr lang="ru-RU" sz="4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6" name="Picture 2" descr="https://lh3.googleusercontent.com/pw/ACtC-3flq-Iss5l08466-sXdk38YAfAgwG62Tmt7svrmWTAsjG7tgnErM4HK9Mmiu8W52uv6LPjA0wesD8Tvp1q0vucfHLO8EObYcXGpF45F6sMuXkutHAO_ekZWyBuDsdYUhumcpRcqFZzrA-1on6rrQT12=w852-h568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"/>
          <a:stretch/>
        </p:blipFill>
        <p:spPr bwMode="auto">
          <a:xfrm>
            <a:off x="368751" y="785760"/>
            <a:ext cx="3992255" cy="278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s://lh3.googleusercontent.com/pw/ACtC-3dxmJml3offTKy3BfdTFeFVgJxomieDRUjewpoizC2L7QrDRSHZDcIRKcjn_aWaUpXZ7a8JuOlHXvt42NgxmYfA29CjWS_G8qYnSeJ34JPPdA1XKBKjv4YM_sYpnqWpnQvztBs2iRzoDc2DHhWpFreR=w852-h568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4"/>
          <a:stretch/>
        </p:blipFill>
        <p:spPr bwMode="auto">
          <a:xfrm>
            <a:off x="4096618" y="1636698"/>
            <a:ext cx="5594061" cy="419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Немає опису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14959" b="29654"/>
          <a:stretch/>
        </p:blipFill>
        <p:spPr bwMode="auto">
          <a:xfrm>
            <a:off x="120215" y="3952252"/>
            <a:ext cx="3683461" cy="280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8" descr="https://lh3.googleusercontent.com/pw/ACtC-3fTFqf8JSmnXUjsC5kPEul1voIwBCR5jjye0sR_sqDR_rhWTC9UVVTO1zTX7LWthy3NSq5ifJPZGcl-ZPz-0EhUvWF5fUR8CMzAF3ceN1MDnB6KX-C8DWEw7MC8RTuiyncE9tdR0pLP6KRZhpW0Vj_V=w852-h568-no?authuser=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0" t="6402" r="3881" b="3969"/>
          <a:stretch/>
        </p:blipFill>
        <p:spPr bwMode="auto">
          <a:xfrm>
            <a:off x="7950328" y="3387969"/>
            <a:ext cx="4045526" cy="337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903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85163" y="731117"/>
            <a:ext cx="6206837" cy="1345877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Робимо подарунки і природі </a:t>
            </a:r>
            <a:endParaRPr lang="ru-RU" sz="4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58" name="Picture 2" descr="https://lh3.googleusercontent.com/pw/ACtC-3e5Ab0ql9U7fSULAX4Y7e195jUc3o_2vEAWZzTQ9Capj14LJOBN4Cjq1AOddN0KqQvf1R6JE877QbD--a95xxz0sMqIq8BfCin_kh1EDsX8CtcVhTdxZDMNEPPdGEM-4Sb4p8QNc8aEqmcb1QJ0wX1h=w852-h568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" b="3457"/>
          <a:stretch/>
        </p:blipFill>
        <p:spPr bwMode="auto">
          <a:xfrm>
            <a:off x="163598" y="1177636"/>
            <a:ext cx="5988497" cy="394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https://lh3.googleusercontent.com/pw/ACtC-3f7o_MW_1r9pb7US-gMCBLk9nct57UhCzYLWm_5eYKcY2nEr5-4JN3b8b5zUIdVIIaznXPOXt-l-JzTNPktnfzfjqXiAGffVrMSPxPp_RkCTpYBzlvR4Q-AgKZReKYAy7qYm_psvdZ0QxCBcSN9VGNH=w852-h568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495" y="2830946"/>
            <a:ext cx="6040582" cy="402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377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49635" y="527630"/>
            <a:ext cx="6054437" cy="1470025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Даємо доручення, пов'язані  з  використанням води </a:t>
            </a:r>
            <a:endParaRPr lang="ru-RU" sz="4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lh3.googleusercontent.com/pw/ACtC-3ck183ZgTgNwRPt25ZXub391I4BCljyewSIDpt4aoekEbJj26ePUuhSm-Oz8IRmj0RkGYb5y_9AV9LdxFftMnwU3GyAP_Del5Fp9-9KSmixSqb-nE5ElbxulcQapulx_UUE5Xe81YiEW12qLaeb9kv-=w852-h568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2" r="15020"/>
          <a:stretch/>
        </p:blipFill>
        <p:spPr bwMode="auto">
          <a:xfrm>
            <a:off x="1440871" y="1586195"/>
            <a:ext cx="4419601" cy="4639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https://lh3.googleusercontent.com/pw/ACtC-3c8x-aa6nUB_Na5g7m1qI0xuSAKa85MKywdShv4m2eCJASvh3XhmFh2Y-t_yXrZjLmqHx3GLy8SI0y4FsXqx-PWjslO9R4bDzomw3FCTKNyjuYIoeuGKtvhDDtxuAy_2cSxMyeb-3Br_6Bm4wfLTl-r=w852-h568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2" t="6146" r="10240" b="4226"/>
          <a:stretch/>
        </p:blipFill>
        <p:spPr bwMode="auto">
          <a:xfrm>
            <a:off x="6352307" y="2628417"/>
            <a:ext cx="5451765" cy="4059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63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07130" y="47339"/>
            <a:ext cx="7564582" cy="1470025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Залучаємо батьків до спільної корисної діяльності</a:t>
            </a:r>
            <a:endParaRPr lang="ru-RU" sz="4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2" name="Picture 2" descr="https://lh3.googleusercontent.com/pw/ACtC-3csd6jYeoZs_u4oPuxSkXGYmdc8llg1F0P7h1QDbIDDZpKMJ-Dze4epS5l9CaBoTQZQ2f62DR7YuHJ7u-xWpb93d3V_Gk4nWNA6CLawKzjO9xIwDYFd5MlGRGnaMFHhRoHCXsjG3jsuabAo2B9NEs1D=w852-h56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19" y="1517364"/>
            <a:ext cx="6175953" cy="411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s://lh3.googleusercontent.com/pw/ACtC-3dy88DAz0NQcIaRF8SuKaL-JjkrxhX5lntzbkoetnqzjnaCu_jMqebY2zwrbQK6M29VH-eNCJvcpG9Y9q2GZzwuiqkf4MgLcjczXTizwpohVpNAerQYIHVSBoX8_CFHWRlJlEf6H2WrmyHwhY15OCF7=w852-h568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08"/>
          <a:stretch/>
        </p:blipFill>
        <p:spPr bwMode="auto">
          <a:xfrm>
            <a:off x="6068291" y="2284117"/>
            <a:ext cx="6031727" cy="457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44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5057" y="625088"/>
            <a:ext cx="5735493" cy="987136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Плекаємо любов до природи </a:t>
            </a:r>
            <a:endParaRPr lang="ru-RU" sz="4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4" name="Picture 2" descr="https://lh3.googleusercontent.com/pw/ACtC-3fE1EDbnBJpDklKVBX7HCvQVA1YrCW5WPZJHm8VkRewXGT3V6JkbocgFaP-ZJHqMDXUgF5lloQhEj3XMbCWDID8uAHVCUj3YWdlUUYDd71JexLz9Qpy11_LpntilepxIvTOCABlro5iOiedHZuCZz1s=w852-h568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/>
          <a:stretch/>
        </p:blipFill>
        <p:spPr bwMode="auto">
          <a:xfrm>
            <a:off x="623454" y="1288473"/>
            <a:ext cx="6040583" cy="440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3434"/>
          <a:stretch/>
        </p:blipFill>
        <p:spPr>
          <a:xfrm>
            <a:off x="6877050" y="2424545"/>
            <a:ext cx="5143500" cy="41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93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273917"/>
            <a:ext cx="10363200" cy="1470025"/>
          </a:xfrm>
        </p:spPr>
        <p:txBody>
          <a:bodyPr>
            <a:noAutofit/>
          </a:bodyPr>
          <a:lstStyle/>
          <a:p>
            <a:r>
              <a:rPr lang="uk-UA" sz="3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результаті систематичної роботи формується п</a:t>
            </a:r>
            <a:r>
              <a:rPr lang="ru-RU" sz="3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риродничо-екологічна</a:t>
            </a:r>
            <a:r>
              <a:rPr lang="ru-RU" sz="3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компетенція</a:t>
            </a:r>
            <a:r>
              <a:rPr lang="uk-UA" sz="3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3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</a:t>
            </a:r>
            <a:r>
              <a:rPr lang="ru-RU" sz="3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3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вступом</a:t>
            </a:r>
            <a:r>
              <a:rPr lang="ru-RU" sz="3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3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79672" y="1743942"/>
            <a:ext cx="4779819" cy="451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сприймати</a:t>
            </a: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природу як </a:t>
            </a:r>
            <a:r>
              <a:rPr lang="ru-RU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цінність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виокремлювати</a:t>
            </a: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позитивний</a:t>
            </a: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негативний</a:t>
            </a: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людської</a:t>
            </a: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стан </a:t>
            </a:r>
            <a:r>
              <a:rPr lang="ru-RU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6" b="22020"/>
          <a:stretch/>
        </p:blipFill>
        <p:spPr>
          <a:xfrm>
            <a:off x="831273" y="1743942"/>
            <a:ext cx="6253724" cy="454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04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66109" y="173181"/>
            <a:ext cx="9601200" cy="1059873"/>
          </a:xfrm>
        </p:spPr>
        <p:txBody>
          <a:bodyPr>
            <a:no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довільно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регулювати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власну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поведінку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усвідомлювати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великого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8130" name="Picture 2" descr="https://lh3.googleusercontent.com/pw/ACtC-3euIcVUKUerQtejWV0vVhq2uV-uCTkb9N1TKfKH00xIc9WFsLa5EkMuo6Fmq-yB1NWn6HhqFN-9H7XlrdcMnBK50u-8GZttQv6qv-_xpUAIMibbeGBGPug4S_U7Rt8LxzA8brOi9iD3s_9S8sc_KbBS=w852-h568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7"/>
          <a:stretch/>
        </p:blipFill>
        <p:spPr bwMode="auto">
          <a:xfrm>
            <a:off x="3297381" y="2001394"/>
            <a:ext cx="6380675" cy="464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18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00836" y="2393691"/>
            <a:ext cx="1918145" cy="678956"/>
          </a:xfrm>
        </p:spPr>
        <p:txBody>
          <a:bodyPr>
            <a:noAutofit/>
          </a:bodyPr>
          <a:lstStyle/>
          <a:p>
            <a:r>
              <a:rPr lang="en-US" dirty="0" smtClean="0"/>
              <a:t>5</a:t>
            </a:r>
            <a:r>
              <a:rPr lang="ru-RU" dirty="0" smtClean="0"/>
              <a:t> </a:t>
            </a:r>
            <a:r>
              <a:rPr lang="uk-UA" dirty="0" smtClean="0"/>
              <a:t> рік</a:t>
            </a:r>
            <a:endParaRPr lang="ru-RU" dirty="0"/>
          </a:p>
        </p:txBody>
      </p:sp>
      <p:pic>
        <p:nvPicPr>
          <p:cNvPr id="30722" name="Picture 2" descr="Методичні посібники для вихователів днз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37" y="866127"/>
            <a:ext cx="4217999" cy="353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4-річкам] Маленькі люди великого світу (Дошкільнятам – освіту для сталого  розвитку)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682836" cy="263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6-річкам] Дошкільнятам – освіту для сталого розвитку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73" y="4239491"/>
            <a:ext cx="4655127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73691" y="104045"/>
            <a:ext cx="1918145" cy="678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uk-UA" dirty="0"/>
              <a:t>4</a:t>
            </a:r>
            <a:r>
              <a:rPr lang="ru-RU" dirty="0" smtClean="0"/>
              <a:t> </a:t>
            </a:r>
            <a:r>
              <a:rPr lang="uk-UA" dirty="0" smtClean="0"/>
              <a:t> рік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313928" y="5912745"/>
            <a:ext cx="1918145" cy="678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uk-UA" dirty="0"/>
              <a:t>6</a:t>
            </a:r>
            <a:r>
              <a:rPr lang="ru-RU" dirty="0" smtClean="0"/>
              <a:t> </a:t>
            </a:r>
            <a:r>
              <a:rPr lang="uk-UA" dirty="0" smtClean="0"/>
              <a:t> рік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879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4109" y="357044"/>
            <a:ext cx="10363200" cy="1028411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виявляти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посильні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природоохоронних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/>
          <a:stretch/>
        </p:blipFill>
        <p:spPr>
          <a:xfrm>
            <a:off x="3621962" y="1149927"/>
            <a:ext cx="6527494" cy="547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20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32293"/>
            <a:ext cx="10363200" cy="1470025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знати про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доцільного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природокористування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2828" r="3030" b="12727"/>
          <a:stretch/>
        </p:blipFill>
        <p:spPr>
          <a:xfrm>
            <a:off x="2964872" y="1449213"/>
            <a:ext cx="7703129" cy="525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08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273917"/>
            <a:ext cx="10363200" cy="1470025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докладати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помірних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зусиль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догляду та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природного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08"/>
          <a:stretch/>
        </p:blipFill>
        <p:spPr>
          <a:xfrm>
            <a:off x="4691580" y="1427018"/>
            <a:ext cx="5164111" cy="54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36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99163" y="180396"/>
            <a:ext cx="7924799" cy="1731531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Ми, </a:t>
            </a:r>
            <a:r>
              <a:rPr lang="ru-RU" sz="32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дорослі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маємо</a:t>
            </a: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</a:t>
            </a: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</a:t>
            </a:r>
            <a:r>
              <a:rPr lang="uk-UA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активну</a:t>
            </a: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позицію</a:t>
            </a: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захисника</a:t>
            </a: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друга» </a:t>
            </a:r>
            <a:r>
              <a:rPr lang="ru-RU" sz="32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ціннісне</a:t>
            </a: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</a:t>
            </a:r>
            <a:r>
              <a:rPr lang="uk-UA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ресурсів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7" b="13333"/>
          <a:stretch/>
        </p:blipFill>
        <p:spPr>
          <a:xfrm>
            <a:off x="1184637" y="2286000"/>
            <a:ext cx="10267085" cy="446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49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43055" y="117764"/>
            <a:ext cx="7148945" cy="3138054"/>
          </a:xfrm>
        </p:spPr>
        <p:txBody>
          <a:bodyPr>
            <a:noAutofit/>
          </a:bodyPr>
          <a:lstStyle/>
          <a:p>
            <a:pPr lvl="0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 сталого розвитку: </a:t>
            </a:r>
          </a:p>
          <a:p>
            <a:pPr marL="457200" lvl="0" indent="-457200" algn="l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прісної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води,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морів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океанів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повітряного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басейну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457200" lvl="0" indent="-457200" algn="l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різноманіття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457200" lvl="0" indent="-457200" algn="l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винищенням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лісів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457200" lvl="0" indent="-457200" algn="l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видалення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відходів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lvl="0" indent="-457200" algn="l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береження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підтримання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невід'ємної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складової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https://lh3.googleusercontent.com/pw/ACtC-3c4BzeITWP3c6s1MR2CaE5yadY1LKu80xDtA2uz7NXPfmR84Ts8UhzM5ox6LmCYCKVg5dBSsy5JfaECu10hLIHPCtXkU1-8ZIvkwZ9paop98jokhMFa8I5UBByZdGDjnO1zFbpTUaxzpxD54JdoNV0Q=w852-h568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58"/>
          <a:stretch/>
        </p:blipFill>
        <p:spPr bwMode="auto">
          <a:xfrm>
            <a:off x="0" y="2189019"/>
            <a:ext cx="5055308" cy="4329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91859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515743"/>
            <a:ext cx="10363200" cy="1470025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Основне</a:t>
            </a:r>
            <a:r>
              <a:rPr lang="ru-RU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</a:t>
            </a:r>
            <a:r>
              <a:rPr lang="ru-RU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дорослого</a:t>
            </a:r>
            <a:r>
              <a:rPr lang="ru-RU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допомогти</a:t>
            </a:r>
            <a:r>
              <a:rPr lang="ru-RU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дошкільнику</a:t>
            </a:r>
            <a:r>
              <a:rPr lang="ru-RU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власними</a:t>
            </a:r>
            <a:r>
              <a:rPr lang="ru-RU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силами, у </a:t>
            </a:r>
            <a:r>
              <a:rPr lang="ru-RU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злагоді</a:t>
            </a:r>
            <a:r>
              <a:rPr lang="ru-RU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довкіллям</a:t>
            </a:r>
            <a:r>
              <a:rPr lang="ru-RU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згоді</a:t>
            </a:r>
            <a:r>
              <a:rPr lang="ru-RU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600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собою.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4" name="Picture 6" descr="https://lh3.googleusercontent.com/pw/ACtC-3dBhtUYhS1FB4DJcRWQOVzpGFxJWiB2isw5B7vPuHTUXO_EgMG-kgNmvz32oOO29gexGPxEvuHhE66f-ws1BJz_jxRoejlWCz0pYb2Tti2oAU1gdo3TXttrHFmsx42D686J4o23QGxJ9QgaKGU5CMwn=w852-h568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4084" r="7508" b="14725"/>
          <a:stretch/>
        </p:blipFill>
        <p:spPr bwMode="auto">
          <a:xfrm rot="582453">
            <a:off x="-51998" y="2616983"/>
            <a:ext cx="6182913" cy="3337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2772" name="Picture 4" descr="https://lh3.googleusercontent.com/pw/ACtC-3eDE0jfepf2gGJysiGdbxeBjnfFmF5hrVdzOlvcPS8yDUpuceeFGkEgCFu5vLByFQxPLugUQc_IcxLWllpUdD71Hf0ZTfHb6vooWGaXXRfMxH7BXc_fH280uGzaJYOhuLNOqWBj_x0K5avlgNMihLvx=w852-h568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17670"/>
          <a:stretch/>
        </p:blipFill>
        <p:spPr bwMode="auto">
          <a:xfrm rot="21327706">
            <a:off x="5873131" y="2618509"/>
            <a:ext cx="5996207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96280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0" y="420636"/>
            <a:ext cx="6096000" cy="779029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Розумне споживання води</a:t>
            </a:r>
            <a:endParaRPr lang="ru-RU" b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https://lh3.googleusercontent.com/pw/ACtC-3dCTrdHijh6GhAVGDOoUgOeXHrmBkf0XOKqnk1omBkN6_i-GhjXw4lOhzBqW5zWW8zB2jUEio6Imj4cLcwyNTotVySsFm0oLTnm4rE9FYyRxQh4qCC-omeI0vv3-_8gFZLVYJ4f8ZGuiNd_VGhYLJoz=w852-h568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3" r="24068" b="23431"/>
          <a:stretch/>
        </p:blipFill>
        <p:spPr bwMode="auto">
          <a:xfrm>
            <a:off x="623455" y="524885"/>
            <a:ext cx="3810000" cy="4142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3798" name="Picture 6" descr="https://lh3.googleusercontent.com/pw/ACtC-3dDcyYiUQGEcqg4XLXyTuG0TljThfGB1wKXsMu01I3dtKPYHjrm_SMKBqiLkQm_-7BNphuOy5LJZYK4YnkDg7jMwS24Be7x1PMlR3t1Myip_YSmdAF6Dp4Mix13-w9EqmhYhKzNx_mzYabCB_fqSlJ_=w852-h568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9" r="34653" b="23944"/>
          <a:stretch/>
        </p:blipFill>
        <p:spPr bwMode="auto">
          <a:xfrm>
            <a:off x="4170217" y="1425793"/>
            <a:ext cx="2992581" cy="5021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3796" name="Picture 4" descr="https://lh3.googleusercontent.com/pw/ACtC-3dr_MfiQslpeyndxdbU_aWZZbE4DWZJH4uSDYBLHOnRtu4cq-hOeQz0ooOSF7fzG2subKJPIzqY7uqBXdFP-HSVcGU4u7QRXwckVCM8tfkm6oI0bVBjAeTo26z99Z6_5A2Yo1viSE2t87wTamrZQJX6=w852-h568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2215"/>
          <a:stretch/>
        </p:blipFill>
        <p:spPr bwMode="auto">
          <a:xfrm>
            <a:off x="7162798" y="2657079"/>
            <a:ext cx="4890653" cy="4020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72656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33453" y="568036"/>
            <a:ext cx="8257310" cy="1470025"/>
          </a:xfrm>
        </p:spPr>
        <p:txBody>
          <a:bodyPr/>
          <a:lstStyle/>
          <a:p>
            <a:r>
              <a:rPr lang="uk-UA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Зменшенні марних витрат </a:t>
            </a:r>
            <a:r>
              <a:rPr lang="uk-UA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сировини 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 descr="https://lh3.googleusercontent.com/pw/ACtC-3enlUQykmpvnHDdbTo73P7-IsTXiF9QiRfK8xHo2F2jlLB9CV2EZgW7-Fv4U4P2c8iEtQSkVgnLGxb2qtquWcPOWhK7Q4rEiGfJpeQuyJpx0QfcQMYrOQQpzt1PBrn3NLapg-3qO1TJxgph6_-g57RU=w852-h56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346">
            <a:off x="110836" y="1305982"/>
            <a:ext cx="5896553" cy="3931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4822" name="Picture 6" descr="https://lh3.googleusercontent.com/pw/ACtC-3evY-Gj77ORUDQC0ZJCtf8wdpLA6RmtJSIiysY8VcUWHrXOHG-vGIsjBHjzxezUqNifHVq9tLeFvZ_NudpJyenY25UiwfwR4pkdmN9YJ0GSuPmYyQfz4AcabjSR3aZAc-auWIsDOB-bJdQRiONo5Dti=w852-h568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" t="7683" r="14337" b="15749"/>
          <a:stretch/>
        </p:blipFill>
        <p:spPr bwMode="auto">
          <a:xfrm rot="21338925">
            <a:off x="5902035" y="3021734"/>
            <a:ext cx="6043081" cy="3836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48368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49050" y="1371601"/>
            <a:ext cx="5874327" cy="571210"/>
          </a:xfrm>
        </p:spPr>
        <p:txBody>
          <a:bodyPr>
            <a:normAutofit fontScale="90000"/>
          </a:bodyPr>
          <a:lstStyle/>
          <a:p>
            <a:r>
              <a:rPr lang="uk-UA" sz="49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Зменшенні кількості </a:t>
            </a:r>
            <a:r>
              <a:rPr lang="uk-UA" sz="49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відходів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35842" name="Picture 2" descr="https://lh3.googleusercontent.com/pw/ACtC-3dDh7o_vkQL3kYqcMnutv1lfxNlLuJUjpjZg2gwT0nq6QjtGT5mn6quUo8-DrCqZHb5YZjFNs_tIDJsBzrTNN6iIKSiJBe0ZQeRFXpe925M_ct_rwfgmi-vQgvmlZ2z7v5Kn8gE1oq3z6S_RgZ3apcM=w852-h568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b="21639"/>
          <a:stretch/>
        </p:blipFill>
        <p:spPr bwMode="auto">
          <a:xfrm rot="309671">
            <a:off x="286277" y="942110"/>
            <a:ext cx="5451789" cy="293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5844" name="Picture 4" descr="https://lh3.googleusercontent.com/pw/ACtC-3ew7rVpCqK4FHRaA6mUxHTnQ2PAGInd-3flaQAFQjwsmrP--kKT75qFtmdzhgpkJY78OrqplXcG-bLY6akwbHCSKRF8hLhrNv-TtUcaBlbiWNYI9TUmyY3lQb-5sSqTuVHXrJNkZwEDXbha6Bg6NRds=w852-h568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5" b="11139"/>
          <a:stretch/>
        </p:blipFill>
        <p:spPr bwMode="auto">
          <a:xfrm rot="21446971">
            <a:off x="4696980" y="3117273"/>
            <a:ext cx="7051674" cy="3515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58410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0908" y="0"/>
            <a:ext cx="9421091" cy="983673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результаті ресурсозберігаючої поведінки діти зможуть: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76982" y="983673"/>
            <a:ext cx="6747163" cy="2071255"/>
          </a:xfrm>
        </p:spPr>
        <p:txBody>
          <a:bodyPr>
            <a:noAutofit/>
          </a:bodyPr>
          <a:lstStyle/>
          <a:p>
            <a:pPr marL="457200" lvl="0" indent="-457200" algn="l"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зрозуміти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розповісти про важливість заощадження ресурсів;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описувати доступні для себе шляхи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ресурсозбереження;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досліджувати власні звички щодо використання ресурсів, а також виконувати самостійно прості дії щодо збереження доступних їм ресурсів.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 descr="https://lh3.googleusercontent.com/pw/ACtC-3fpQbtXJDIjcNit57mcjoN3zY1HB54sNIG7EjrgGtQAHvv1fXAOZTkvmwjUSZzAsSkmNxil8R2DDoEVLAU6o2KjUiJWJ9E8nfPW5t7TSF6ugbv06H5CpDmpQu2H7sfznRdSgoW9kBBvXncmotkGKs4O=w852-h568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/>
          <a:stretch/>
        </p:blipFill>
        <p:spPr bwMode="auto">
          <a:xfrm>
            <a:off x="192731" y="983673"/>
            <a:ext cx="4716397" cy="2951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68" name="Picture 4" descr="https://lh3.googleusercontent.com/pw/ACtC-3f9nWaKS8pVunKRzmbflLH6ywjsxnNRpIjADdjxqIkkmIUP87YePymp0AWB90TzDJcD3tnG-hjM0VHgoBr1FrnNCaVuqfnRN-PaEgbfscQY-EdYUUcBnMQO8znwljMBA6Yf8XohoR8tPJDH5Tb3BAgs=w853-h568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0" t="28169" r="3229" b="16261"/>
          <a:stretch/>
        </p:blipFill>
        <p:spPr bwMode="auto">
          <a:xfrm>
            <a:off x="6331527" y="4142509"/>
            <a:ext cx="5444836" cy="3006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72" name="Picture 8" descr="https://lh3.googleusercontent.com/pw/ACtC-3eASTtSEVBOXflJkTg8cTjMoOQlMeNb7ISI4wz2-hwA5rs1b-PgL-BEHSA7nTlfmuPj2KHXiAkUfC5hARMvxwoHSg5lUhib63GeYWNOSYPtV-8zCJO4XY5_IyRPdtgCuQ1X4hzHWqzyjmVniUSoOWLN=w852-h568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3"/>
          <a:stretch/>
        </p:blipFill>
        <p:spPr bwMode="auto">
          <a:xfrm>
            <a:off x="595746" y="4142509"/>
            <a:ext cx="5098184" cy="2915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23444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25091" y="0"/>
            <a:ext cx="8866909" cy="959138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та прийоми роботи: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36283" y="1175760"/>
            <a:ext cx="8534400" cy="588818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Обговорюємо з дітьми бажані дії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8" name="Picture 10" descr="https://lh3.googleusercontent.com/pw/ACtC-3ceEwrfEts9oJUJG_qH59h7L2GojLATjUx9-jDYdsx50XHzGiZAjqe9EMrU2RVaxV5miSFFfxE2fqJTCMOYKs83HJQ7dWxb59RqgmwaSJ8S1xVCyt9MxFY_kH0a1fX4OBEUwFzhCKA79N7AALfI2gZx=w852-h568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t="17157" r="23726" b="768"/>
          <a:stretch/>
        </p:blipFill>
        <p:spPr bwMode="auto">
          <a:xfrm>
            <a:off x="8231977" y="1981200"/>
            <a:ext cx="396002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https://lh3.googleusercontent.com/pw/ACtC-3dNX_JS9jaofPwTfwy1vaq00MpfQIPyWyOXTpW6wihL3KmPwiN9duN5MHLi0GizqADSCwURiAsbMIFdGLna8n5SSuYTRnSUxJ-E4momC3rF99QhXGfogcjK0DMavUSJd-sgSTttT4V9tT6zh-8RZ7FM=w853-h568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t="19206" r="12459"/>
          <a:stretch/>
        </p:blipFill>
        <p:spPr bwMode="auto">
          <a:xfrm>
            <a:off x="3990110" y="3850678"/>
            <a:ext cx="4765962" cy="30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https://lh3.googleusercontent.com/pw/ACtC-3fN6oXyNfOwlqfaHmQmkEPqqW5wWn4qaZox3gZgY_iV1FApw5d5PPzgt_Xp6LTbU7kF5iIfKDwiTcqXhNXoNueWl0O0b4w1oErAFhFAz4KpXOUvN-fRMQgcnXtxPDopUQuRSR-jDdx8jPmdv-GlLnof=w853-h568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9" t="18438"/>
          <a:stretch/>
        </p:blipFill>
        <p:spPr bwMode="auto">
          <a:xfrm>
            <a:off x="0" y="1981200"/>
            <a:ext cx="4872567" cy="314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83175"/>
      </p:ext>
    </p:extLst>
  </p:cSld>
  <p:clrMapOvr>
    <a:masterClrMapping/>
  </p:clrMapOvr>
</p:sld>
</file>

<file path=ppt/theme/theme1.xml><?xml version="1.0" encoding="utf-8"?>
<a:theme xmlns:a="http://schemas.openxmlformats.org/drawingml/2006/main" name="1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华文新魏"/>
        <a:cs typeface=""/>
      </a:majorFont>
      <a:minorFont>
        <a:latin typeface="Arial"/>
        <a:ea typeface="隶书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华文新魏"/>
        <a:cs typeface=""/>
      </a:majorFont>
      <a:minorFont>
        <a:latin typeface="Arial"/>
        <a:ea typeface="隶书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istya-pod-solncem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ugolok planeti</Template>
  <TotalTime>209</TotalTime>
  <Words>300</Words>
  <Application>Microsoft Office PowerPoint</Application>
  <PresentationFormat>Широкоэкранный</PresentationFormat>
  <Paragraphs>35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宋体</vt:lpstr>
      <vt:lpstr>Arial</vt:lpstr>
      <vt:lpstr>Calibri</vt:lpstr>
      <vt:lpstr>隶书</vt:lpstr>
      <vt:lpstr>华文新魏</vt:lpstr>
      <vt:lpstr>Times New Roman</vt:lpstr>
      <vt:lpstr>Wingdings</vt:lpstr>
      <vt:lpstr>1_默认设计模板</vt:lpstr>
      <vt:lpstr>默认设计模板</vt:lpstr>
      <vt:lpstr>listya-pod-solncem</vt:lpstr>
      <vt:lpstr>Усвідомлення старшими дошкільниками необхідності збереження ресурсів землі та особистої відповідальності за майбутнє </vt:lpstr>
      <vt:lpstr>5  рік</vt:lpstr>
      <vt:lpstr>Презентация PowerPoint</vt:lpstr>
      <vt:lpstr>Основне призначення дорослого – допомогти дошкільнику жити власними силами, у злагоді з довкіллям та згоді із собою.</vt:lpstr>
      <vt:lpstr>Розумне споживання води</vt:lpstr>
      <vt:lpstr>Зменшенні марних витрат сировини </vt:lpstr>
      <vt:lpstr>Зменшенні кількості відходів </vt:lpstr>
      <vt:lpstr>У результаті ресурсозберігаючої поведінки діти зможуть: </vt:lpstr>
      <vt:lpstr>Методи та прийоми роботи: </vt:lpstr>
      <vt:lpstr>Заохочуємо до регулярної ресурсозберігаючої поведінки</vt:lpstr>
      <vt:lpstr>Проводимо різноманітні досліди та дослідження</vt:lpstr>
      <vt:lpstr>Збираємо подарунки від природи</vt:lpstr>
      <vt:lpstr>Створюємо вироби із дарів природи</vt:lpstr>
      <vt:lpstr>Робимо подарунки і природі </vt:lpstr>
      <vt:lpstr>Даємо доручення, пов'язані  з  використанням води </vt:lpstr>
      <vt:lpstr>Залучаємо батьків до спільної корисної діяльності</vt:lpstr>
      <vt:lpstr>Плекаємо любов до природи </vt:lpstr>
      <vt:lpstr>В результаті систематичної роботи формується природничо-екологічна компетенція, яка визначає, що перед вступом до школи дитина має: </vt:lpstr>
      <vt:lpstr>Презентация PowerPoint</vt:lpstr>
      <vt:lpstr>виявляти інтерес, бажання та посильні вміння щодо природоохоронних дій  </vt:lpstr>
      <vt:lpstr>знати про необхідність дотримання людиною правил доцільного природокористування</vt:lpstr>
      <vt:lpstr>докладати помірних зусиль для збереження, догляду та захисту природного довкілля. </vt:lpstr>
      <vt:lpstr>Ми, дорослі,  маємо навчити дітей жити на Землі правильно, формувати активну позицію «захисника і друга» природи та ціннісне ставлення до ресурсів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Усвідомлення старшими дошкільниками необхідності збереження ресурсів землі та особистої відповідальності за майбутнє</dc:title>
  <dc:creator>Viktory</dc:creator>
  <cp:lastModifiedBy>Viktory</cp:lastModifiedBy>
  <cp:revision>23</cp:revision>
  <dcterms:created xsi:type="dcterms:W3CDTF">2020-11-21T11:27:23Z</dcterms:created>
  <dcterms:modified xsi:type="dcterms:W3CDTF">2020-11-25T18:43:52Z</dcterms:modified>
</cp:coreProperties>
</file>