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9" r:id="rId11"/>
    <p:sldId id="281" r:id="rId12"/>
    <p:sldId id="266" r:id="rId13"/>
    <p:sldId id="267" r:id="rId14"/>
    <p:sldId id="277" r:id="rId15"/>
    <p:sldId id="278" r:id="rId16"/>
    <p:sldId id="279" r:id="rId17"/>
    <p:sldId id="282" r:id="rId18"/>
    <p:sldId id="271" r:id="rId19"/>
    <p:sldId id="270" r:id="rId20"/>
    <p:sldId id="272" r:id="rId21"/>
    <p:sldId id="273" r:id="rId22"/>
    <p:sldId id="284" r:id="rId23"/>
    <p:sldId id="285" r:id="rId24"/>
    <p:sldId id="286" r:id="rId25"/>
    <p:sldId id="287" r:id="rId26"/>
    <p:sldId id="28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50037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Використання інноваційних технологій в практиці вихователя </a:t>
            </a:r>
            <a:endParaRPr lang="en-US" sz="3200" b="1" i="1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ctr"/>
            <a:r>
              <a:rPr lang="uk-UA" sz="3200" b="1" i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 </a:t>
            </a:r>
            <a:r>
              <a:rPr lang="uk-UA" sz="3200" b="1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логіко-математичного розвитку</a:t>
            </a:r>
            <a:endParaRPr lang="ru-RU" sz="32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43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1856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21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965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er\Desktop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0628"/>
            <a:ext cx="9036496" cy="6777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04939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88" y="337146"/>
            <a:ext cx="903649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16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Логіки світу  (І.</a:t>
            </a:r>
            <a:r>
              <a:rPr lang="uk-UA" sz="16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Стеценко</a:t>
            </a:r>
            <a:r>
              <a:rPr lang="uk-UA" sz="16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ru-RU" sz="16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sz="16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Сучасна система дошкільного навчання має, не лише давати дітям знання, а й сприяти розвитку творчого мислення й інтелек­туальних здібностей. Одним з основних завдань вихователя має стати зав­дання не просто давати дітям знання, а й навчити їх міркувати, грамотно </a:t>
            </a:r>
            <a:r>
              <a:rPr lang="uk-UA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обгрунтовувати</a:t>
            </a: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свою точку зору, самостійно приймати рішення, не боятися задач з багатьма варіантами розв’язку. Цій меті сприяє впро­вадження у навчання розвивальних курсів, які побудовані на основі но­вих інформаційних технологій. «Логіки </a:t>
            </a:r>
            <a:r>
              <a:rPr lang="uk-UA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світу»—один</a:t>
            </a: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із прикладів тако­го курсу</a:t>
            </a:r>
            <a:r>
              <a:rPr lang="uk-UA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ctr"/>
            <a:r>
              <a:rPr lang="uk-UA" sz="16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Головна мета: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Самостійно і нестандартно міркувати;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Грамотно </a:t>
            </a:r>
            <a:r>
              <a:rPr lang="uk-UA" sz="1600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обгрунтовувати</a:t>
            </a:r>
            <a:r>
              <a:rPr lang="uk-UA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свою точку зору;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боятися задач з багатьма варіантами рішень;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Вміти вибрати один з варіантів і грамотно довести , що він найкращий</a:t>
            </a:r>
          </a:p>
        </p:txBody>
      </p:sp>
      <p:pic>
        <p:nvPicPr>
          <p:cNvPr id="10242" name="Picture 2" descr="C:\Users\User\Desktop\Untitled-7_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3672408" cy="1836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P05_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789039"/>
            <a:ext cx="3709673" cy="2316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7519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219290"/>
              </p:ext>
            </p:extLst>
          </p:nvPr>
        </p:nvGraphicFramePr>
        <p:xfrm>
          <a:off x="179512" y="116631"/>
          <a:ext cx="8496944" cy="56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Документ" r:id="rId3" imgW="10620599" imgH="7095384" progId="Word.Document.12">
                  <p:embed/>
                </p:oleObj>
              </mc:Choice>
              <mc:Fallback>
                <p:oleObj name="Документ" r:id="rId3" imgW="10620599" imgH="709538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512" y="116631"/>
                        <a:ext cx="8496944" cy="5677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2065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2715058"/>
              </p:ext>
            </p:extLst>
          </p:nvPr>
        </p:nvGraphicFramePr>
        <p:xfrm>
          <a:off x="179512" y="1196752"/>
          <a:ext cx="8197581" cy="37444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Документ" r:id="rId3" imgW="10589283" imgH="4835960" progId="Word.Document.12">
                  <p:embed/>
                </p:oleObj>
              </mc:Choice>
              <mc:Fallback>
                <p:oleObj name="Документ" r:id="rId3" imgW="10589283" imgH="4835960" progId="Word.Document.12">
                  <p:embed/>
                  <p:pic>
                    <p:nvPicPr>
                      <p:cNvPr id="0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196752"/>
                        <a:ext cx="8197581" cy="37444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3259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551624"/>
              </p:ext>
            </p:extLst>
          </p:nvPr>
        </p:nvGraphicFramePr>
        <p:xfrm>
          <a:off x="683568" y="764703"/>
          <a:ext cx="7776864" cy="5285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Документ" r:id="rId3" imgW="10620599" imgH="7217904" progId="Word.Document.12">
                  <p:embed/>
                </p:oleObj>
              </mc:Choice>
              <mc:Fallback>
                <p:oleObj name="Документ" r:id="rId3" imgW="10620599" imgH="7217904" progId="Word.Document.12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764703"/>
                        <a:ext cx="7776864" cy="5285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7344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260413"/>
              </p:ext>
            </p:extLst>
          </p:nvPr>
        </p:nvGraphicFramePr>
        <p:xfrm>
          <a:off x="0" y="188640"/>
          <a:ext cx="8964488" cy="6404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Документ" r:id="rId3" imgW="10349910" imgH="7395919" progId="Word.Document.12">
                  <p:embed/>
                </p:oleObj>
              </mc:Choice>
              <mc:Fallback>
                <p:oleObj name="Документ" r:id="rId3" imgW="10349910" imgH="73959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88640"/>
                        <a:ext cx="8964488" cy="6404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80889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image01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917023"/>
            <a:ext cx="883228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3587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6632"/>
            <a:ext cx="885698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936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95998" y="188640"/>
            <a:ext cx="820891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</a:t>
            </a:r>
            <a:r>
              <a:rPr lang="uk-UA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Одне </a:t>
            </a: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 найважливіших завдань виховання маленької дитини – розвиток її розуму, формування таких </a:t>
            </a:r>
            <a:r>
              <a:rPr lang="uk-UA" sz="1600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мислител</a:t>
            </a:r>
            <a:r>
              <a:rPr lang="uk-UA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ь</a:t>
            </a:r>
            <a:r>
              <a:rPr lang="uk-UA" sz="1600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них</a:t>
            </a:r>
            <a:r>
              <a:rPr lang="uk-UA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вмінь і здібностей, які дозволять засвоїти нове.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Кожен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дошкільник</a:t>
            </a:r>
            <a:r>
              <a:rPr lang="ru-RU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–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маленький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дослідник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який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радістю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здивуванням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відкриває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для себе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світ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</a:t>
            </a:r>
            <a:r>
              <a:rPr lang="ru-RU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Математика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займає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чільне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місце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системі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дошкільної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освіти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Люба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математична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задача на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кмітливість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для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якого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віку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вона не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призначалася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несе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собі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певне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розумове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навантаження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яке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частіше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 все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замасковане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цікавим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сюжетом.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Розумове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завдання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знайти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шлях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вирішення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реалізується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засобами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в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ігрових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діях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en-US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          </a:t>
            </a:r>
            <a:r>
              <a:rPr lang="ru-RU" sz="1600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Важливо</a:t>
            </a:r>
            <a:r>
              <a:rPr lang="ru-RU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навчити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дітей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не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тільки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рахувати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вимірювати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вирішувати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арифметичні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задачі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але й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розвивати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них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здібність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бачити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відкривати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навколишньому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світі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якості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відношення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залежності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вміння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«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конструювати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»,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оперувати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предметами, знаками та символами.</a:t>
            </a:r>
          </a:p>
          <a:p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Особливу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роль на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сучасному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етапі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відводиться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нестандартним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дидактичним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засобам</a:t>
            </a: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інноваційним технологіям.</a:t>
            </a:r>
            <a:endParaRPr lang="ru-RU" sz="16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sz="16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Ось ці технології:</a:t>
            </a:r>
            <a:endParaRPr lang="ru-RU" sz="16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sz="1600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логічні</a:t>
            </a:r>
            <a:r>
              <a:rPr lang="ru-RU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блоки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Д’єнеша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кольорові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палички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Кюізенера</a:t>
            </a:r>
            <a:r>
              <a:rPr lang="ru-RU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16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інтелектуальні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ігри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Нікітіних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розвиваючі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ігри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В.В.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Воскобовича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ейдетика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для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малят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О.Пащенко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навчально-розвивальна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технологія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«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Логіки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світу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І.Стеценко</a:t>
            </a:r>
            <a:r>
              <a:rPr lang="ru-RU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  <a:endParaRPr lang="ru-RU" sz="16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1314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04664"/>
            <a:ext cx="6840760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Класифікація задач курсу:</a:t>
            </a:r>
            <a:endParaRPr lang="ru-RU" sz="16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Задачі на конструювання;</a:t>
            </a:r>
            <a:endParaRPr lang="ru-RU" sz="16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Задачі находження закономірностей</a:t>
            </a:r>
            <a:endParaRPr lang="ru-RU" sz="16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Задачі на порівняння;</a:t>
            </a:r>
            <a:endParaRPr lang="ru-RU" sz="16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Задачі на логічні операції «І», «Не»;</a:t>
            </a:r>
            <a:endParaRPr lang="ru-RU" sz="16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Задачі на «більше», «менше»;</a:t>
            </a:r>
            <a:endParaRPr lang="ru-RU" sz="16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Задачі на множини;</a:t>
            </a:r>
            <a:endParaRPr lang="ru-RU" sz="16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Задачі на використання алгоритмів;</a:t>
            </a:r>
            <a:endParaRPr lang="ru-RU" sz="16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Задачі про числа;</a:t>
            </a:r>
            <a:endParaRPr lang="ru-RU" sz="16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Задачі на площинні та </a:t>
            </a:r>
            <a:r>
              <a:rPr lang="uk-UA" sz="16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об'ємні </a:t>
            </a:r>
            <a:r>
              <a:rPr lang="uk-UA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фігури.</a:t>
            </a:r>
            <a:endParaRPr lang="ru-RU" sz="16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2" descr="C:\Users\User\Desktop\pic_atc53_1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068960"/>
            <a:ext cx="5472608" cy="360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137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510337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714942" y="4607"/>
            <a:ext cx="22686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Ейдетика для малят</a:t>
            </a:r>
            <a:endParaRPr lang="ru-RU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79512" y="260648"/>
            <a:ext cx="839228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йдетика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грецького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ейдос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образ).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напрямок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психологічної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науки,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який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визначає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ейдетизм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як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різновид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образної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пам`яті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можливості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його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практичного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застосування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різних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сферах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життя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людини.Чи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помічали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з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якою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легкістю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 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дитина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запам’ятовує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фрази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мультфільмів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рекламних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роликів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слова з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пісень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 А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скільки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зусиль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їй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треба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докласти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для того,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щоб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запам’ятати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віршик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правило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таблицю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множення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? До того ж,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вивчений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віршик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дитина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забуває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через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тиждень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— два, а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улюблені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фрази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пам’ятає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місяцями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У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чому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ж тут справа? А справа в тому,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діти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сприймають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запам’ятовують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інформацію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через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світ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образів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В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першому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випадку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основою для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запам’ятовування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став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яскравий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образ, а в другому —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нав’язана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дорослим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інформація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Перші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5-7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років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права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півкуля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відповідальна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уяву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розвивається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людини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швидше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ліву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відповідальну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логічне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аналітичне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мислення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Ось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чому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яскраві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образи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такі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важливі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житті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дітей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84270" y="2014974"/>
            <a:ext cx="89765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Метод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ейдетики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побудований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простих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принципах:           </a:t>
            </a:r>
            <a:endParaRPr lang="ru-RU" sz="12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Уява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+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позитивні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емоції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=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засвоєна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інформація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b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Радісна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весела атмосфера. 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Мобільність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доступність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ігрового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матеріалу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 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/>
            </a:r>
            <a:b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Поділ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інформації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відповідно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до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особливостей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кожної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дитини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12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Характерними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особливостями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розвивальних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ігор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ейдетичного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напряму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є:</a:t>
            </a:r>
            <a:endParaRPr lang="ru-RU" sz="12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/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Кожна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гра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комплекс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завдань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дитина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виконує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допомогою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картинок,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іграшок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тактильних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карток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кубиків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цеглинок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тощо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lvl="0"/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Завдання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даються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дитині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різних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формах: у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вигляді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моделей, схем,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площинного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малюнка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письмових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усних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інструкцій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lvl="0"/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Завдання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розміщені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порядку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наростання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складності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тобто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них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використано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принцип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народних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ігор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простого до складного.</a:t>
            </a:r>
          </a:p>
          <a:p>
            <a:pPr lvl="0"/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Більшість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ігор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не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вичерпується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запропонованими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зразками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а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дозволяють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дітям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складати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нові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варіанти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завдань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займатися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творчою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діяльністю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lvl="0"/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Ігри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не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сумісні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 примусом,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створюють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атмосферу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вільної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радісної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творчості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lvl="0"/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Ігри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слід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повторювати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адже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необхідна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умова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розвивального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ефекту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lvl="0"/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процесі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ігор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вдосконалюється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фонематичний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слух,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гострота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зору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сприйняття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простору і часу,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мовлення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мислення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пам’ять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інші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психічні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процесу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Ейдетика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»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пропонує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будувати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роботу з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дітьми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12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основі</a:t>
            </a:r>
            <a:r>
              <a:rPr lang="ru-RU" sz="12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ru-RU" sz="12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/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вільних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асоціацій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пов`язаних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предметними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образами;</a:t>
            </a:r>
          </a:p>
          <a:p>
            <a:pPr lvl="0"/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колірних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асоціацій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lvl="0"/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асоціацій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пов`язаних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геометричними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формами;</a:t>
            </a:r>
          </a:p>
          <a:p>
            <a:pPr lvl="0"/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тактильних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асоціацій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lvl="0"/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предметних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асоціацій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lvl="0"/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асоціацій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викликаних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2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друдлами</a:t>
            </a:r>
            <a:r>
              <a:rPr lang="ru-RU" sz="12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48005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496944" cy="1143000"/>
          </a:xfrm>
        </p:spPr>
        <p:txBody>
          <a:bodyPr/>
          <a:lstStyle/>
          <a:p>
            <a:pPr marL="0" indent="0" algn="l">
              <a:spcAft>
                <a:spcPts val="0"/>
              </a:spcAft>
              <a:buNone/>
            </a:pPr>
            <a:r>
              <a:rPr lang="ru-RU" sz="160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Складання</a:t>
            </a:r>
            <a:r>
              <a:rPr lang="ru-RU" sz="160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речень</a:t>
            </a:r>
            <a:r>
              <a:rPr lang="ru-RU" sz="16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Особливу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ж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увагу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,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роботі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з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дітьми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, </a:t>
            </a:r>
            <a:r>
              <a:rPr lang="uk-UA" sz="1600" b="0" dirty="0" smtClean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слід приділяти </a:t>
            </a:r>
            <a:r>
              <a:rPr lang="ru-RU" sz="1600" b="0" dirty="0" err="1" smtClean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збагаченню</a:t>
            </a:r>
            <a:r>
              <a:rPr lang="ru-RU" sz="1600" b="0" dirty="0" smtClean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словникового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запасу, так як,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відповідаючи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на 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поставлене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запитання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, вони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складають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здебільшого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однотипні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речення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,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повторюючи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відповіді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один одного та,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уникаючи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поширених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і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складних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речень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частіш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за все тому,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що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у них в активному та й у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пасивному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словнику не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вистачає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слів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,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щоб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висловити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свою думку,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розповісти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про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свої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почуття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, про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своє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відношення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до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обраного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об’єкту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.</a:t>
            </a:r>
            <a:r>
              <a:rPr lang="ru-RU" sz="16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1600" b="0" dirty="0">
                <a:solidFill>
                  <a:schemeClr val="tx1"/>
                </a:solidFill>
                <a:effectLst/>
                <a:latin typeface="Calibri"/>
                <a:ea typeface="Calibri"/>
                <a:cs typeface="Times New Roman"/>
              </a:rPr>
            </a:b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Складаючи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речення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за схемами,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діти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вчаться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узгоджувати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прикметники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з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іменниками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в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роді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,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числі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й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відмінку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. За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допомогою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схем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діти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швидко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складають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 </a:t>
            </a:r>
            <a:r>
              <a:rPr lang="ru-RU" sz="1600" b="0" dirty="0" err="1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речення</a:t>
            </a:r>
            <a:r>
              <a:rPr lang="ru-RU" sz="1600" b="0" dirty="0">
                <a:solidFill>
                  <a:schemeClr val="tx1"/>
                </a:solidFill>
                <a:effectLst/>
                <a:latin typeface="Cambria"/>
                <a:ea typeface="Calibri"/>
                <a:cs typeface="Times New Roman"/>
              </a:rPr>
              <a:t>.</a:t>
            </a:r>
            <a:r>
              <a:rPr lang="ru-RU" sz="4400" b="0" dirty="0">
                <a:effectLst/>
                <a:latin typeface="Calibri"/>
                <a:ea typeface="Calibri"/>
                <a:cs typeface="Times New Roman"/>
              </a:rPr>
              <a:t/>
            </a:r>
            <a:br>
              <a:rPr lang="ru-RU" sz="4400" b="0" dirty="0">
                <a:effectLst/>
                <a:latin typeface="Calibri"/>
                <a:ea typeface="Calibri"/>
                <a:cs typeface="Times New Roman"/>
              </a:rPr>
            </a:br>
            <a:endParaRPr lang="ru-RU" b="0" dirty="0"/>
          </a:p>
        </p:txBody>
      </p:sp>
      <p:pic>
        <p:nvPicPr>
          <p:cNvPr id="7170" name="Picture 2" descr="C:\Users\User\Desktop\rehtjrj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7173395" cy="228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8789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/>
              <a:t>Алгоритм </a:t>
            </a:r>
            <a:r>
              <a:rPr lang="ru-RU" b="1" dirty="0" err="1"/>
              <a:t>роботи</a:t>
            </a:r>
            <a:r>
              <a:rPr lang="ru-RU" b="1" dirty="0"/>
              <a:t> на </a:t>
            </a:r>
            <a:r>
              <a:rPr lang="ru-RU" b="1" dirty="0" err="1"/>
              <a:t>прикладі</a:t>
            </a:r>
            <a:r>
              <a:rPr lang="ru-RU" b="1" dirty="0"/>
              <a:t> </a:t>
            </a:r>
            <a:r>
              <a:rPr lang="ru-RU" b="1" dirty="0" err="1"/>
              <a:t>вірша</a:t>
            </a:r>
            <a:r>
              <a:rPr lang="ru-RU" b="1" dirty="0"/>
              <a:t> </a:t>
            </a:r>
            <a:r>
              <a:rPr lang="ru-RU" b="1" dirty="0" err="1"/>
              <a:t>Н.Забіли</a:t>
            </a:r>
            <a:r>
              <a:rPr lang="ru-RU" b="1" dirty="0"/>
              <a:t> «</a:t>
            </a:r>
            <a:r>
              <a:rPr lang="ru-RU" b="1" dirty="0" err="1"/>
              <a:t>Вітер</a:t>
            </a:r>
            <a:r>
              <a:rPr lang="ru-RU" b="1" dirty="0"/>
              <a:t>»: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dnz8marta.at.ua/images/ehtjhretj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556792"/>
            <a:ext cx="4536504" cy="49685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85723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Алгоритм </a:t>
            </a:r>
            <a:r>
              <a:rPr lang="ru-RU" dirty="0" err="1">
                <a:solidFill>
                  <a:schemeClr val="tx1"/>
                </a:solidFill>
              </a:rPr>
              <a:t>роботи</a:t>
            </a:r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err="1">
                <a:solidFill>
                  <a:schemeClr val="tx1"/>
                </a:solidFill>
              </a:rPr>
              <a:t>відгадування</a:t>
            </a:r>
            <a:r>
              <a:rPr lang="ru-RU" dirty="0">
                <a:solidFill>
                  <a:schemeClr val="tx1"/>
                </a:solidFill>
              </a:rPr>
              <a:t> загадок:</a:t>
            </a:r>
          </a:p>
          <a:p>
            <a:endParaRPr lang="ru-RU" dirty="0"/>
          </a:p>
        </p:txBody>
      </p:sp>
      <p:pic>
        <p:nvPicPr>
          <p:cNvPr id="4" name="Рисунок 3" descr="http://dnz8marta.at.ua/images/trtjthrtj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412776"/>
            <a:ext cx="5184576" cy="48245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619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 err="1"/>
              <a:t>Орієнтовні</a:t>
            </a:r>
            <a:r>
              <a:rPr lang="ru-RU" b="1" dirty="0"/>
              <a:t> </a:t>
            </a:r>
            <a:r>
              <a:rPr lang="ru-RU" b="1" dirty="0" err="1"/>
              <a:t>символічні</a:t>
            </a:r>
            <a:r>
              <a:rPr lang="ru-RU" b="1" dirty="0"/>
              <a:t> </a:t>
            </a:r>
            <a:r>
              <a:rPr lang="ru-RU" b="1" dirty="0" err="1"/>
              <a:t>зображення</a:t>
            </a:r>
            <a:r>
              <a:rPr lang="ru-RU" b="1" dirty="0"/>
              <a:t> </a:t>
            </a:r>
            <a:r>
              <a:rPr lang="ru-RU" b="1" dirty="0" err="1"/>
              <a:t>казок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http://dnz8marta.at.ua/images/rkekerk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052736"/>
            <a:ext cx="4802485" cy="56187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38421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24936" cy="51457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b="1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Висновок</a:t>
            </a:r>
            <a:endParaRPr lang="en-US" dirty="0">
              <a:solidFill>
                <a:schemeClr val="tx1"/>
              </a:solidFill>
              <a:latin typeface="Cambria" panose="02040503050406030204" pitchFamily="18" charset="0"/>
            </a:endParaRPr>
          </a:p>
          <a:p>
            <a:pPr marL="45720" indent="0">
              <a:buNone/>
            </a:pPr>
            <a:r>
              <a:rPr lang="ru-RU" dirty="0" err="1" smtClean="0">
                <a:solidFill>
                  <a:schemeClr val="tx1"/>
                </a:solidFill>
                <a:latin typeface="Cambria" panose="02040503050406030204" pitchFamily="18" charset="0"/>
              </a:rPr>
              <a:t>Використовуючи</a:t>
            </a:r>
            <a:r>
              <a:rPr lang="ru-RU" dirty="0" smtClean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у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роботі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прийоми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ейдетики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, ми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підтримуємо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інтерес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до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пізнання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навколишнього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світу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розвитку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вміння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спілкуватися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.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Після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таких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прийомів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діти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можуть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легко й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невимушено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висловлювати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свої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думки,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стають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дружелюбними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, у них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спостерігається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збагачення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словникового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запасу.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Більшість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вільно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складають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творчі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розповіді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використовуючи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власний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досвід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набувають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впевненості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своїх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силах і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здібностях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що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особливо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важливо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для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цієї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категорії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. </a:t>
            </a:r>
          </a:p>
          <a:p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Завдяки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використанню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схем-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символів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дітей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збагачується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словниковий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запас, вони правильно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будують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прості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речення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складають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зв’язні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творчі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Cambria" panose="02040503050406030204" pitchFamily="18" charset="0"/>
              </a:rPr>
              <a:t>розповіді</a:t>
            </a:r>
            <a:r>
              <a:rPr lang="ru-RU" dirty="0">
                <a:solidFill>
                  <a:schemeClr val="tx1"/>
                </a:solidFill>
                <a:latin typeface="Cambria" panose="020405030504060302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060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97346"/>
            <a:ext cx="871296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Розвиваючі ігри В.В.</a:t>
            </a:r>
            <a:r>
              <a:rPr lang="uk-UA" sz="14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Воскобовича</a:t>
            </a:r>
            <a:endParaRPr lang="ru-RU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Цікавість винаходів та ігор </a:t>
            </a:r>
            <a:r>
              <a:rPr lang="uk-UA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Вячеслава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Воскобовича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тому, що з їх допомогою легко можна навчити розпізнаванню кольорів, вивченню геометричних фігур, напрямку, цифр, букв. І разом з тим гра, яка придумана на основі казки, викликає у дітей радість, емоційне піднесення та збагачує уявлення дітей, сприяє розвитку пам’яті, уваги, мислення. У кожної дитини є певні здібності, - треба тільки їх вміти розвивати. 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Трішечки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фантазії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декілька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рухів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пальчиками і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з’являється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мишка, кораблик,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літачок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…</a:t>
            </a:r>
          </a:p>
          <a:p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Ігри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В.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Воскобовича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своєрідна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головоломка, яка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розвиває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дрібну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моторику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пальчиків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просторове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логічне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мислення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увагу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пам’ять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уяву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Невимушено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дитина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запам’ятовує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геометричні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фігури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їх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розмір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структуру.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Крім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того легко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запам’ятовується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співвідношення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цілого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частини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колір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форма, величина,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розвивається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уява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та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творчі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здібності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Дитині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цікаво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писати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цифри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не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олівцем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 ручкою, 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шнурочком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тренує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моторику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пальців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кисті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дитини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ru-RU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4338" name="Picture 2" descr="C:\Users\User\Desktop\igrushki_logicheskiy_shnurovalny_planchet_mishutka_shnuro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08920"/>
            <a:ext cx="7006878" cy="3661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39009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c76da454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32670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User\Desktop\imgr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145" y="900279"/>
            <a:ext cx="2882255" cy="2818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User\Desktop\4082_im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82" y="3003376"/>
            <a:ext cx="3842792" cy="3842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072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9888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uk-UA" dirty="0" smtClean="0">
                <a:ln>
                  <a:solidFill>
                    <a:srgbClr val="000099"/>
                  </a:solidFill>
                </a:ln>
                <a:solidFill>
                  <a:srgbClr val="000099"/>
                </a:solidFill>
                <a:effectLst/>
              </a:rPr>
              <a:t>Дякую за увагу!</a:t>
            </a:r>
            <a:endParaRPr lang="ru-RU" dirty="0">
              <a:ln>
                <a:solidFill>
                  <a:srgbClr val="000099"/>
                </a:solidFill>
              </a:ln>
              <a:solidFill>
                <a:srgbClr val="000099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77180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79512" y="260648"/>
            <a:ext cx="885698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Золтан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Дьєнеш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всесвітньо відомий угорський педагог і математик, професор, засновник    ігрового підходу до розвитку дітей "Нова математика" </a:t>
            </a:r>
            <a:r>
              <a:rPr lang="uk-UA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("</a:t>
            </a:r>
            <a:r>
              <a:rPr lang="uk-UA" sz="1400" i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New</a:t>
            </a:r>
            <a:r>
              <a:rPr lang="uk-UA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1400" i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Mathematics</a:t>
            </a:r>
            <a:r>
              <a:rPr lang="uk-UA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"),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ідея якого полягає в засвоєнні дітьми </a:t>
            </a:r>
            <a:r>
              <a:rPr lang="uk-UA" sz="14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математики 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 допомогою захоплюючих логічних </a:t>
            </a:r>
            <a:r>
              <a:rPr lang="uk-UA" sz="14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ігор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пісень і танців.  Ігри з блоками доступні, на наочній основі , знайомлять дітей з формою, кольором, розміром і товщиною об'єктів, з математичними уявленнями і початковими знаннями з інформатики. Розвивають у дітей розумові операції </a:t>
            </a:r>
            <a:r>
              <a:rPr lang="uk-UA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(аналіз, порівняння, класифікація,узагальнення),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логічне мислення, творчі здібності та пізнавальні процеси (сприйняття, пам'ять, увагу та уяву). Граючи з блоками </a:t>
            </a:r>
            <a:r>
              <a:rPr lang="uk-UA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Дьєнеша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дитина виконує різноманітні предметні дії </a:t>
            </a:r>
            <a:r>
              <a:rPr lang="uk-UA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(сортування, викладання за певними правилами, перестроювання і ін.)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Блоки </a:t>
            </a:r>
            <a:r>
              <a:rPr lang="uk-UA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Дьєнеша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призначені для дітей від трьох років. </a:t>
            </a:r>
            <a:endParaRPr lang="en-US" sz="1400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r>
              <a:rPr lang="uk-UA" sz="1400" b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Логічні </a:t>
            </a:r>
            <a:r>
              <a:rPr lang="uk-UA" sz="14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блоки </a:t>
            </a:r>
            <a:r>
              <a:rPr lang="uk-UA" sz="1400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Дьєнеша</a:t>
            </a:r>
            <a:r>
              <a:rPr lang="uk-UA" sz="1400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представляють собою набір з 48 геометричних фігур:</a:t>
            </a:r>
            <a:endParaRPr lang="ru-RU" sz="1400" b="1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а)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чотирьох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форм 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(круги, </a:t>
            </a:r>
            <a:r>
              <a:rPr lang="ru-RU" sz="1400" i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трикутники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i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квадрати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i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прямокутники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);</a:t>
            </a:r>
            <a:endParaRPr lang="ru-RU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б) 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трьох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кольорів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1400" i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червоні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 </a:t>
            </a:r>
            <a:r>
              <a:rPr lang="ru-RU" sz="1400" i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сині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 </a:t>
            </a:r>
            <a:r>
              <a:rPr lang="ru-RU" sz="1400" i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жовті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);</a:t>
            </a:r>
            <a:endParaRPr lang="ru-RU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в) 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двох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розмірів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1400" i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великі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 </a:t>
            </a:r>
            <a:r>
              <a:rPr lang="ru-RU" sz="1400" i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маленькі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);</a:t>
            </a:r>
            <a:endParaRPr lang="ru-RU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г)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двох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видів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товщини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(</a:t>
            </a:r>
            <a:r>
              <a:rPr lang="ru-RU" sz="1400" i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товсті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 </a:t>
            </a:r>
            <a:r>
              <a:rPr lang="ru-RU" sz="1400" i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тонкі</a:t>
            </a:r>
            <a:r>
              <a:rPr lang="ru-RU" sz="1400" i="1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наборі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немає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жодної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однакової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фігури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 </a:t>
            </a:r>
          </a:p>
          <a:p>
            <a:pPr fontAlgn="base"/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Кожна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геометрична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фігура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характеризується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чотирма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ознаками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формою, </a:t>
            </a:r>
            <a:r>
              <a:rPr lang="ru-RU" sz="1400" i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кольором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i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розміром</a:t>
            </a:r>
            <a:r>
              <a:rPr lang="ru-RU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endParaRPr lang="ru-RU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r>
              <a:rPr lang="uk-UA" sz="1400" i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товщиною. </a:t>
            </a:r>
            <a:endParaRPr lang="ru-RU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Починати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роботу з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блоками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доречно з дітьми першої молодшої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групи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того,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що слід надати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їм можливість самостійно з ними  ознайомитися.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				</a:t>
            </a:r>
            <a:endParaRPr lang="en-US" sz="1400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r>
              <a:rPr lang="uk-UA" sz="14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процесі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маніпуляцій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 блоками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встановлюють,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що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блоки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мають різний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колір,форму,розмір,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що з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ними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можна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грати: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вибудовувати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доріжки,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башточки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т.д.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Оскільки блоки 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представляють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собою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еталони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форм, Кольору, вони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допомогли в </a:t>
            </a:r>
            <a:r>
              <a:rPr lang="uk-UA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запом'ятовуванні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програмового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матеріалу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щодо співвідношення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кольору, форм, у встановленні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подібності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 відмінності між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предметами.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 </a:t>
            </a:r>
          </a:p>
          <a:p>
            <a:pPr fontAlgn="base"/>
            <a:endParaRPr lang="ru-RU" dirty="0"/>
          </a:p>
        </p:txBody>
      </p:sp>
      <p:pic>
        <p:nvPicPr>
          <p:cNvPr id="3076" name="Picture 4" descr="C:\Users\User\Desktop\logicheskie_bloki_d_enesha4_result_500_auto_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09120"/>
            <a:ext cx="1896074" cy="1896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52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79512" y="188640"/>
            <a:ext cx="8568952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Логічні блоки виготовляються з дерева або пластику різної товщини</a:t>
            </a:r>
            <a:r>
              <a:rPr lang="uk-UA" sz="14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1400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sz="14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Зразкові розміри великих і маленьких фігур (в см) наступні</a:t>
            </a:r>
            <a:r>
              <a:rPr lang="uk-UA" sz="14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endParaRPr lang="en-US" sz="1400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ru-RU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lang="ru-RU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400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400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400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400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400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400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sz="14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 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залежності від віку дітей можна використовувати не весь комплект, а якусь його частину: спочатку блоки різні за формою і кольором, але однакові за розміром і товщині (12 штук), потім різні за формою, кольором і розміром, але однакові по товщині (24 штуки) і в кінці - повний комплект фігур (48 штук</a:t>
            </a:r>
            <a:r>
              <a:rPr lang="uk-UA" sz="14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).</a:t>
            </a:r>
            <a:endParaRPr lang="ru-RU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Товсті блоки повинні бути товще тонких, принаймні, в два рази.</a:t>
            </a:r>
            <a:endParaRPr lang="ru-RU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sz="14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Набори </a:t>
            </a:r>
            <a:r>
              <a:rPr lang="uk-UA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плоских логічних фігур можна зробити з картону або пластику за прикладом логічних блоків. Відмітна особливість таких наборів - однакова товщина всіх фігур. </a:t>
            </a:r>
            <a:endParaRPr lang="ru-RU" sz="14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100" name="Picture 4" descr="G:\Логічні блоки Дьенеша\bloki_denesha_svoimi_rukami_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79" y="801921"/>
            <a:ext cx="421246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G:\Логічні блоки Дьенеша\bloki_denesha_svoimi_rukami_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542" y="764704"/>
            <a:ext cx="4268294" cy="284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2558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85698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Окрім логічних блоків для роботи необхідні картки (5х5 см), на яких умовно позначені властивості блоків (колір, форма, розмір, товщина).</a:t>
            </a:r>
            <a:endParaRPr lang="ru-RU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Використання </a:t>
            </a:r>
            <a:r>
              <a:rPr lang="uk-UA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таких карток дозволяє розвивати у дітей здатність до заміщення і моделюванню властивостей, вміння кодувати і декодувати інформацію про них. Ці здібності і вміння розвиваються в процесі виконання різноманітних предметно-ігрових дій.</a:t>
            </a:r>
            <a:endParaRPr lang="ru-RU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</a:t>
            </a:r>
            <a:endParaRPr lang="en-US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Картки-властивості </a:t>
            </a:r>
            <a:r>
              <a:rPr lang="uk-UA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допомагають дітям </a:t>
            </a:r>
            <a:endParaRPr lang="en-US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перейти </a:t>
            </a:r>
            <a:r>
              <a:rPr lang="uk-UA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 наочно-образного мислення до </a:t>
            </a:r>
            <a:endParaRPr lang="en-US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наочно-схематичного</a:t>
            </a:r>
            <a:r>
              <a:rPr lang="uk-UA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а картки з </a:t>
            </a:r>
            <a:endParaRPr lang="en-US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запереченням </a:t>
            </a:r>
            <a:r>
              <a:rPr lang="uk-UA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властивостей - місток до </a:t>
            </a:r>
            <a:endParaRPr lang="en-US" dirty="0" smtClean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uk-UA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словесно-логічного </a:t>
            </a:r>
            <a:r>
              <a:rPr lang="uk-UA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мислення</a:t>
            </a:r>
            <a:r>
              <a:rPr lang="uk-UA" sz="20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ru-RU" sz="20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221931"/>
              </p:ext>
            </p:extLst>
          </p:nvPr>
        </p:nvGraphicFramePr>
        <p:xfrm>
          <a:off x="395536" y="1844824"/>
          <a:ext cx="6096000" cy="25603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21104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1907704" y="1916832"/>
            <a:ext cx="504056" cy="432048"/>
          </a:xfrm>
          <a:prstGeom prst="triangl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131840" y="1920523"/>
            <a:ext cx="504056" cy="4320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1988840"/>
            <a:ext cx="720080" cy="36004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652120" y="1988840"/>
            <a:ext cx="432048" cy="4320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659972" y="2564904"/>
            <a:ext cx="576064" cy="4320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659972" y="3160018"/>
            <a:ext cx="576064" cy="432048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659972" y="3861048"/>
            <a:ext cx="576064" cy="432048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User\Desktop\nunuqzf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09120"/>
            <a:ext cx="4131543" cy="1938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3535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97346"/>
            <a:ext cx="86409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Основна</a:t>
            </a:r>
            <a:r>
              <a:rPr lang="ru-RU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мета </a:t>
            </a:r>
            <a:r>
              <a:rPr lang="ru-RU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використання</a:t>
            </a:r>
            <a:r>
              <a:rPr lang="ru-RU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логічних</a:t>
            </a:r>
            <a:r>
              <a:rPr lang="ru-RU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блоків</a:t>
            </a:r>
            <a:r>
              <a:rPr lang="ru-RU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роботі</a:t>
            </a:r>
            <a:r>
              <a:rPr lang="ru-RU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b="1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дітьми</a:t>
            </a:r>
            <a:r>
              <a:rPr lang="ru-RU" b="1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ru-RU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fontAlgn="base"/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Ознайомити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 формою,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кольором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розміром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товщиною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об’єктів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</a:p>
          <a:p>
            <a:pPr fontAlgn="base"/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Розвивати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просторові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уявлення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fontAlgn="base"/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Розвивати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логічне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мислення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уявлення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про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множини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операції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множинами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(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порівняння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класифікація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абстрагування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);</a:t>
            </a:r>
          </a:p>
          <a:p>
            <a:pPr fontAlgn="base"/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Розвивати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уміння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виділяти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ознаки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предмета,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називати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їх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пояснювати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схожість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відмінність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об’єктів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обґрунтовувати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свої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судження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</a:p>
          <a:p>
            <a:pPr fontAlgn="base"/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Розвивати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знання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уміння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навички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для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самостійного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рішення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задач; </a:t>
            </a:r>
          </a:p>
          <a:p>
            <a:pPr fontAlgn="base"/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Розвивати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пізнавальні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процеси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pPr fontAlgn="base"/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Виховувати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самостійність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ініціативу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наполегливість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досягненні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мети;</a:t>
            </a:r>
          </a:p>
          <a:p>
            <a:pPr fontAlgn="base"/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-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Розвивати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творчі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здібності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фантазію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здатність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до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моделювання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конструювання</a:t>
            </a:r>
            <a:r>
              <a:rPr lang="ru-RU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 </a:t>
            </a:r>
          </a:p>
          <a:p>
            <a:pPr fontAlgn="base"/>
            <a:r>
              <a:rPr lang="uk-UA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Розвивати психічні функції, пов’язані з мовленнєвою діяльністю.</a:t>
            </a:r>
            <a:endParaRPr lang="ru-RU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205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43808" y="188640"/>
            <a:ext cx="375250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20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Кольорові </a:t>
            </a:r>
            <a:r>
              <a:rPr lang="en-US" sz="20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uk-UA" sz="20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палички </a:t>
            </a:r>
            <a:r>
              <a:rPr lang="uk-UA" sz="2000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Кюізенера</a:t>
            </a:r>
            <a:endParaRPr lang="ru-RU" sz="2000" dirty="0">
              <a:solidFill>
                <a:srgbClr val="000099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471658"/>
              </p:ext>
            </p:extLst>
          </p:nvPr>
        </p:nvGraphicFramePr>
        <p:xfrm>
          <a:off x="4667327" y="1412776"/>
          <a:ext cx="3937635" cy="2523744"/>
        </p:xfrm>
        <a:graphic>
          <a:graphicData uri="http://schemas.openxmlformats.org/drawingml/2006/table">
            <a:tbl>
              <a:tblPr firstRow="1" firstCol="1" bandRow="1"/>
              <a:tblGrid>
                <a:gridCol w="1312545"/>
                <a:gridCol w="1312545"/>
                <a:gridCol w="1312545"/>
              </a:tblGrid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mbria"/>
                          <a:ea typeface="Times New Roman"/>
                        </a:rPr>
                        <a:t>Розмір</a:t>
                      </a:r>
                      <a:r>
                        <a:rPr lang="ru-RU" sz="1200" dirty="0">
                          <a:effectLst/>
                          <a:latin typeface="Cambria"/>
                          <a:ea typeface="Times New Roman"/>
                        </a:rPr>
                        <a:t>, см.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Cambria"/>
                          <a:ea typeface="Times New Roman"/>
                        </a:rPr>
                        <a:t>Колір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Умовне позначення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2Х2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Біла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1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2Х4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Рожева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2Х6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Блакитна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3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2Х8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Червона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2Х10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Жовта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5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2Х12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Фіолетова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2Х14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Чорна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7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54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2Х16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Бордова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2Х18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Синя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9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37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/>
                          <a:ea typeface="Times New Roman"/>
                        </a:rPr>
                        <a:t>2Х20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Cambria"/>
                          <a:ea typeface="Times New Roman"/>
                        </a:rPr>
                        <a:t>Оранжева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Cambria"/>
                          <a:ea typeface="Times New Roman"/>
                        </a:rPr>
                        <a:t>10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6148" name="Рисунок 3" descr="http://orlyatko-dnz.in.ua/images/11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2933700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5536" y="588750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       </a:t>
            </a:r>
            <a:r>
              <a:rPr lang="ru-RU" sz="1400" dirty="0" err="1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Сьогодні</a:t>
            </a:r>
            <a:r>
              <a:rPr lang="ru-RU" sz="1400" dirty="0" smtClean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особливою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популярністю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серед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педагогів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користуються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кольорові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палички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Кюізенера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Палички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Кюізенера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являють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собою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кольорові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пластмасові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брусочки (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призми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різної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довжини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Плоский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варіант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паличок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смужки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можна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виготовити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власноруч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двохстороннього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картону.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220" y="3789040"/>
            <a:ext cx="907300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кожну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дитину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необхідно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1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такий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комплект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паличок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Кольорові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смужки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прості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зручні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роботі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На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відміну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паличок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вони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крупніші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виготовлення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їх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не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потребує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особливих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зусиль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навчальні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можливості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ефективність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ніскільки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не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менші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ніж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паличок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Демонстраційний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набір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смужок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для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роботи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фланелеграфі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педагог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може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виготовити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власноруч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паличками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служками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можна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грати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як на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столі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так і на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підлозі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Використання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чисел в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кольорі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дозволяє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розвинути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у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дошкільнят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уявлення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про число на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основі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рахунку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вимірювання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Виділення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кольору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довжини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паличок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 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допоможе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дошкільникам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засвоїти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ключові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для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їх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віку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засоби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пізнання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–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сенсорні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еталони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и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такі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способи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пізнання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як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порівняння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зіставлення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предметів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деякими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 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ознаками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елементарної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кольоровими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паличками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поступово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просуваються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до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поняття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просторово-кількісних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характеристик,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засвоюються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 в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спільній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діяльності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дитини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та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дорослого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Важко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не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обмежувати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показом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готових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будов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Необхідно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дати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можливість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обирати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дії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дитині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самій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тоді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гра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стане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радісним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відкриттям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нового.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швидко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вчаться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переводити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гру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фарб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  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числові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відношення</a:t>
            </a:r>
            <a:r>
              <a:rPr lang="ru-RU" sz="14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85787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32656"/>
            <a:ext cx="86409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Перш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ніж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почати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заняття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дітьми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дайте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їм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можливість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роздивитися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палички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Спостерігайте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тим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як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діти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грають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паличками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викладають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узори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конструюють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розвивають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сюжетно-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рольову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або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самостійну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гру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тощо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Можливо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уже в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ході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цих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ігор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дітям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вдасться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зробити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власні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відкриття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         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Смужок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багато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вони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різного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кольору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         Є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смужки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однакових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кольорів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є  -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різного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         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Одні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смужки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довші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інші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коротші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Спостереження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діяльністю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дітей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дозволить педагогу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отримати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інформацію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</a:p>
          <a:p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         Про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направленість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інтересів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кожної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дитини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         Про те,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наскільки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самостійно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і як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довго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вона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вирішує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запропоновану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їй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задачу,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яким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способом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це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робить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         Про те,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які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завдання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ставить сама перед собою,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наскільки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ініціативна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при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цьому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;</a:t>
            </a:r>
          </a:p>
          <a:p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         Про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рівень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розвитку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тієї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чи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іншої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600" dirty="0" err="1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дитини</a:t>
            </a:r>
            <a:r>
              <a:rPr lang="ru-RU" sz="1600" dirty="0">
                <a:solidFill>
                  <a:srgbClr val="000099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pic>
        <p:nvPicPr>
          <p:cNvPr id="9218" name="Picture 2" descr="C:\Users\Use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77072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04lab9km512512907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014" y="3656643"/>
            <a:ext cx="3096394" cy="272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665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User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8629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401</TotalTime>
  <Words>1052</Words>
  <Application>Microsoft Office PowerPoint</Application>
  <PresentationFormat>Экран (4:3)</PresentationFormat>
  <Paragraphs>166</Paragraphs>
  <Slides>29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Воздушный поток</vt:lpstr>
      <vt:lpstr>Документ</vt:lpstr>
      <vt:lpstr>Microsoft Word 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Складання речень Особливу ж увагу, роботі з дітьми, слід приділяти збагаченню словникового запасу, так як, відповідаючи на поставлене запитання, вони складають здебільшого однотипні речення, повторюючи відповіді один одного та, уникаючи поширених і складних речень частіш за все тому, що у них в активному та й у пасивному словнику не вистачає слів, щоб висловити свою думку, розповісти про свої почуття, про своє відношення до обраного об’єкту. Складаючи речення за схемами, діти вчаться узгоджувати прикметники з іменниками в роді, числі й відмінку. За допомогою схем діти швидко складають речення.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23</cp:revision>
  <dcterms:created xsi:type="dcterms:W3CDTF">2016-01-18T06:41:17Z</dcterms:created>
  <dcterms:modified xsi:type="dcterms:W3CDTF">2016-01-29T07:39:19Z</dcterms:modified>
</cp:coreProperties>
</file>