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2" r:id="rId6"/>
    <p:sldId id="263" r:id="rId7"/>
    <p:sldId id="264" r:id="rId8"/>
    <p:sldId id="269" r:id="rId9"/>
    <p:sldId id="272" r:id="rId10"/>
    <p:sldId id="281" r:id="rId11"/>
    <p:sldId id="273" r:id="rId12"/>
    <p:sldId id="274" r:id="rId13"/>
    <p:sldId id="275" r:id="rId14"/>
    <p:sldId id="276" r:id="rId15"/>
    <p:sldId id="277" r:id="rId16"/>
    <p:sldId id="279" r:id="rId17"/>
    <p:sldId id="282" r:id="rId18"/>
    <p:sldId id="28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7" autoAdjust="0"/>
    <p:restoredTop sz="94660"/>
  </p:normalViewPr>
  <p:slideViewPr>
    <p:cSldViewPr>
      <p:cViewPr varScale="1">
        <p:scale>
          <a:sx n="68" d="100"/>
          <a:sy n="68" d="100"/>
        </p:scale>
        <p:origin x="138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3EDD137-DF30-46DB-9014-4692036CE875}" type="datetimeFigureOut">
              <a:rPr lang="ru-RU" smtClean="0"/>
              <a:t>31.01.2020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874AA4-DED7-4236-93BA-DF5A6FEFB494}"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3EDD137-DF30-46DB-9014-4692036CE875}" type="datetimeFigureOut">
              <a:rPr lang="ru-RU" smtClean="0"/>
              <a:t>31.01.2020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3EDD137-DF30-46DB-9014-4692036CE875}" type="datetimeFigureOut">
              <a:rPr lang="ru-RU" smtClean="0"/>
              <a:t>31.01.2020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EDD137-DF30-46DB-9014-4692036CE875}" type="datetimeFigureOut">
              <a:rPr lang="ru-RU" smtClean="0"/>
              <a:t>31.01.2020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874AA4-DED7-4236-93BA-DF5A6FEFB49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3EDD137-DF30-46DB-9014-4692036CE875}" type="datetimeFigureOut">
              <a:rPr lang="ru-RU" smtClean="0"/>
              <a:t>31.01.2020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3EDD137-DF30-46DB-9014-4692036CE875}" type="datetimeFigureOut">
              <a:rPr lang="ru-RU" smtClean="0"/>
              <a:t>31.01.2020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874AA4-DED7-4236-93BA-DF5A6FEFB494}"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3EDD137-DF30-46DB-9014-4692036CE875}" type="datetimeFigureOut">
              <a:rPr lang="ru-RU" smtClean="0"/>
              <a:t>31.01.2020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8874AA4-DED7-4236-93BA-DF5A6FEFB494}"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3EDD137-DF30-46DB-9014-4692036CE875}" type="datetimeFigureOut">
              <a:rPr lang="ru-RU" smtClean="0"/>
              <a:t>31.01.2020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DD137-DF30-46DB-9014-4692036CE875}" type="datetimeFigureOut">
              <a:rPr lang="ru-RU" smtClean="0"/>
              <a:t>31.01.2020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3EDD137-DF30-46DB-9014-4692036CE875}" type="datetimeFigureOut">
              <a:rPr lang="ru-RU" smtClean="0"/>
              <a:t>31.01.2020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874AA4-DED7-4236-93BA-DF5A6FEFB494}"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3EDD137-DF30-46DB-9014-4692036CE875}" type="datetimeFigureOut">
              <a:rPr lang="ru-RU" smtClean="0"/>
              <a:t>31.01.2020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8874AA4-DED7-4236-93BA-DF5A6FEFB494}"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3EDD137-DF30-46DB-9014-4692036CE875}" type="datetimeFigureOut">
              <a:rPr lang="ru-RU" smtClean="0"/>
              <a:t>31.01.2020</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8874AA4-DED7-4236-93BA-DF5A6FEFB49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одзаголовок 2"/>
          <p:cNvSpPr>
            <a:spLocks noGrp="1"/>
          </p:cNvSpPr>
          <p:nvPr>
            <p:ph type="subTitle" idx="1"/>
          </p:nvPr>
        </p:nvSpPr>
        <p:spPr>
          <a:xfrm>
            <a:off x="1753495" y="3501008"/>
            <a:ext cx="5637010" cy="882119"/>
          </a:xfrm>
        </p:spPr>
        <p:txBody>
          <a:bodyPr>
            <a:noAutofit/>
          </a:bodyPr>
          <a:lstStyle/>
          <a:p>
            <a:r>
              <a:rPr lang="uk-UA" sz="3600" dirty="0" err="1" smtClean="0">
                <a:solidFill>
                  <a:srgbClr val="FF0000"/>
                </a:solidFill>
                <a:latin typeface="Times New Roman" panose="02020603050405020304" pitchFamily="18" charset="0"/>
                <a:cs typeface="Times New Roman" panose="02020603050405020304" pitchFamily="18" charset="0"/>
              </a:rPr>
              <a:t>Едьютейнмент</a:t>
            </a:r>
            <a:r>
              <a:rPr lang="uk-UA" sz="3600" dirty="0" smtClean="0">
                <a:solidFill>
                  <a:srgbClr val="FF0000"/>
                </a:solidFill>
                <a:latin typeface="Times New Roman" panose="02020603050405020304" pitchFamily="18" charset="0"/>
                <a:cs typeface="Times New Roman" panose="02020603050405020304" pitchFamily="18" charset="0"/>
              </a:rPr>
              <a:t> : навчання як розвага</a:t>
            </a:r>
            <a:endParaRPr lang="ru-RU" sz="3600" dirty="0">
              <a:solidFill>
                <a:srgbClr val="FF0000"/>
              </a:solidFill>
              <a:latin typeface="Times New Roman" panose="02020603050405020304" pitchFamily="18" charset="0"/>
              <a:cs typeface="Times New Roman" panose="02020603050405020304" pitchFamily="18" charset="0"/>
            </a:endParaRPr>
          </a:p>
        </p:txBody>
      </p:sp>
      <p:sp>
        <p:nvSpPr>
          <p:cNvPr id="2" name="Заголовок 1"/>
          <p:cNvSpPr>
            <a:spLocks noGrp="1"/>
          </p:cNvSpPr>
          <p:nvPr>
            <p:ph type="ctrTitle"/>
          </p:nvPr>
        </p:nvSpPr>
        <p:spPr>
          <a:xfrm>
            <a:off x="685800" y="1556792"/>
            <a:ext cx="7772400" cy="2475707"/>
          </a:xfrm>
        </p:spPr>
        <p:txBody>
          <a:bodyPr>
            <a:noAutofit/>
          </a:bodyPr>
          <a:lstStyle/>
          <a:p>
            <a:r>
              <a:rPr lang="uk-UA" sz="4800" dirty="0" smtClean="0">
                <a:solidFill>
                  <a:srgbClr val="FF0000"/>
                </a:solidFill>
                <a:latin typeface="Times New Roman" panose="02020603050405020304" pitchFamily="18" charset="0"/>
                <a:cs typeface="Times New Roman" panose="02020603050405020304" pitchFamily="18" charset="0"/>
              </a:rPr>
              <a:t>НОВА ОСВІТНЯ ПРОГРАМА</a:t>
            </a:r>
            <a:endParaRPr lang="ru-RU" sz="4800"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286000" y="116632"/>
            <a:ext cx="6462464" cy="923330"/>
          </a:xfrm>
          <a:prstGeom prst="rect">
            <a:avLst/>
          </a:prstGeom>
        </p:spPr>
        <p:txBody>
          <a:bodyPr wrap="square">
            <a:spAutoFit/>
          </a:bodyPr>
          <a:lstStyle/>
          <a:p>
            <a:r>
              <a:rPr lang="ru-RU" dirty="0" smtClean="0"/>
              <a:t>                      Альтернативна  </a:t>
            </a:r>
            <a:r>
              <a:rPr lang="ru-RU" dirty="0" err="1" smtClean="0"/>
              <a:t>програма</a:t>
            </a:r>
            <a:endParaRPr lang="ru-RU" dirty="0" smtClean="0"/>
          </a:p>
          <a:p>
            <a:r>
              <a:rPr lang="ru-RU" dirty="0" smtClean="0"/>
              <a:t> </a:t>
            </a:r>
            <a:r>
              <a:rPr lang="ru-RU" dirty="0" err="1" smtClean="0"/>
              <a:t>формування</a:t>
            </a:r>
            <a:r>
              <a:rPr lang="ru-RU" dirty="0" smtClean="0"/>
              <a:t> </a:t>
            </a:r>
            <a:r>
              <a:rPr lang="ru-RU" dirty="0" err="1" smtClean="0"/>
              <a:t>культури</a:t>
            </a:r>
            <a:r>
              <a:rPr lang="ru-RU" dirty="0" smtClean="0"/>
              <a:t> </a:t>
            </a:r>
            <a:r>
              <a:rPr lang="ru-RU" dirty="0" err="1" smtClean="0"/>
              <a:t>інженерного</a:t>
            </a:r>
            <a:r>
              <a:rPr lang="ru-RU" dirty="0" smtClean="0"/>
              <a:t> </a:t>
            </a:r>
            <a:r>
              <a:rPr lang="ru-RU" dirty="0" err="1" smtClean="0"/>
              <a:t>мислення</a:t>
            </a:r>
            <a:r>
              <a:rPr lang="ru-RU" dirty="0" smtClean="0"/>
              <a:t> в </a:t>
            </a:r>
            <a:r>
              <a:rPr lang="ru-RU" dirty="0" err="1" smtClean="0"/>
              <a:t>дошкільників</a:t>
            </a:r>
            <a:endParaRPr lang="ru-RU" dirty="0" smtClean="0"/>
          </a:p>
          <a:p>
            <a:r>
              <a:rPr lang="ru-RU" dirty="0" smtClean="0"/>
              <a:t>                      “STREAM-</a:t>
            </a:r>
            <a:r>
              <a:rPr lang="ru-RU" dirty="0" err="1" smtClean="0"/>
              <a:t>освіта</a:t>
            </a:r>
            <a:r>
              <a:rPr lang="ru-RU" dirty="0" smtClean="0"/>
              <a:t>, </a:t>
            </a:r>
            <a:r>
              <a:rPr lang="ru-RU" dirty="0" err="1" smtClean="0"/>
              <a:t>або</a:t>
            </a:r>
            <a:r>
              <a:rPr lang="ru-RU" dirty="0" smtClean="0"/>
              <a:t> </a:t>
            </a:r>
            <a:r>
              <a:rPr lang="ru-RU" dirty="0" err="1" smtClean="0"/>
              <a:t>Стежинки</a:t>
            </a:r>
            <a:r>
              <a:rPr lang="ru-RU" dirty="0" smtClean="0"/>
              <a:t> у </a:t>
            </a:r>
            <a:r>
              <a:rPr lang="ru-RU" dirty="0" err="1" smtClean="0"/>
              <a:t>Всесвіт</a:t>
            </a:r>
            <a:r>
              <a:rPr lang="ru-RU" dirty="0" smtClean="0"/>
              <a:t>”</a:t>
            </a:r>
            <a:endParaRPr lang="ru-RU" dirty="0"/>
          </a:p>
        </p:txBody>
      </p:sp>
    </p:spTree>
    <p:extLst>
      <p:ext uri="{BB962C8B-B14F-4D97-AF65-F5344CB8AC3E}">
        <p14:creationId xmlns:p14="http://schemas.microsoft.com/office/powerpoint/2010/main" val="2392833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сульжик\DSC_0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2656"/>
            <a:ext cx="4392488" cy="292832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K:\сульжик\DSC_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383" y="405949"/>
            <a:ext cx="432048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3501008"/>
            <a:ext cx="4392488" cy="313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909" y="3501008"/>
            <a:ext cx="4532092" cy="312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6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17453" y="1041207"/>
            <a:ext cx="4572000" cy="74020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dirty="0" err="1">
                <a:solidFill>
                  <a:srgbClr val="000000"/>
                </a:solidFill>
                <a:latin typeface="Times New Roman" panose="02020603050405020304" pitchFamily="18" charset="0"/>
                <a:cs typeface="Times New Roman" panose="02020603050405020304" pitchFamily="18" charset="0"/>
              </a:rPr>
              <a:t>Ознаки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інтегрованого</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заняття</a:t>
            </a:r>
            <a:r>
              <a:rPr lang="ru-RU"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solidFill>
                  <a:srgbClr val="000000"/>
                </a:solidFill>
                <a:latin typeface="Times New Roman" panose="02020603050405020304" pitchFamily="18" charset="0"/>
                <a:cs typeface="Times New Roman" panose="02020603050405020304" pitchFamily="18" charset="0"/>
              </a:rPr>
              <a:t>Є стрижнем інтеграції змісту</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3" name="Объект 2"/>
          <p:cNvSpPr txBox="1">
            <a:spLocks/>
          </p:cNvSpPr>
          <p:nvPr/>
        </p:nvSpPr>
        <p:spPr>
          <a:xfrm>
            <a:off x="467544" y="908720"/>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a:t>
            </a:r>
          </a:p>
          <a:p>
            <a:r>
              <a:rPr lang="uk-UA" sz="1800" dirty="0" smtClean="0">
                <a:solidFill>
                  <a:schemeClr val="tx1"/>
                </a:solidFill>
                <a:latin typeface="Times New Roman" panose="02020603050405020304" pitchFamily="18" charset="0"/>
                <a:cs typeface="Times New Roman" panose="02020603050405020304" pitchFamily="18" charset="0"/>
              </a:rPr>
              <a:t>Не принципова</a:t>
            </a:r>
          </a:p>
        </p:txBody>
      </p:sp>
      <p:sp>
        <p:nvSpPr>
          <p:cNvPr id="4" name="Прямоугольник 3"/>
          <p:cNvSpPr/>
          <p:nvPr/>
        </p:nvSpPr>
        <p:spPr>
          <a:xfrm>
            <a:off x="1847651" y="1997244"/>
            <a:ext cx="5145576" cy="369332"/>
          </a:xfrm>
          <a:prstGeom prst="rect">
            <a:avLst/>
          </a:prstGeom>
        </p:spPr>
        <p:txBody>
          <a:bodyPr wrap="none">
            <a:spAutoFit/>
          </a:bodyPr>
          <a:lstStyle/>
          <a:p>
            <a:pPr lvl="0"/>
            <a:r>
              <a:rPr lang="uk-UA" dirty="0" smtClean="0">
                <a:solidFill>
                  <a:srgbClr val="000000"/>
                </a:solidFill>
                <a:latin typeface="Times New Roman" panose="02020603050405020304" pitchFamily="18" charset="0"/>
                <a:cs typeface="Times New Roman" panose="02020603050405020304" pitchFamily="18" charset="0"/>
              </a:rPr>
              <a:t>Стрижнем інтеграції  було пошук скарбів природи</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35044" y="260648"/>
            <a:ext cx="729687" cy="369332"/>
          </a:xfrm>
          <a:prstGeom prst="rect">
            <a:avLst/>
          </a:prstGeom>
        </p:spPr>
        <p:txBody>
          <a:bodyPr wrap="none">
            <a:spAutoFit/>
          </a:bodyPr>
          <a:lstStyle/>
          <a:p>
            <a:pPr lvl="0"/>
            <a:r>
              <a:rPr lang="uk-UA" dirty="0" smtClean="0">
                <a:solidFill>
                  <a:srgbClr val="000000"/>
                </a:solidFill>
              </a:rPr>
              <a:t>Тема</a:t>
            </a:r>
            <a:endParaRPr lang="ru-RU" dirty="0">
              <a:solidFill>
                <a:srgbClr val="000000"/>
              </a:solidFill>
            </a:endParaRPr>
          </a:p>
        </p:txBody>
      </p:sp>
      <p:pic>
        <p:nvPicPr>
          <p:cNvPr id="13314" name="Picture 2" descr="K:\сульжик\DSC_0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355758"/>
            <a:ext cx="6408712" cy="42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73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5696" y="1988908"/>
            <a:ext cx="5511189" cy="646331"/>
          </a:xfrm>
          <a:prstGeom prst="rect">
            <a:avLst/>
          </a:prstGeom>
        </p:spPr>
        <p:txBody>
          <a:bodyPr wrap="none">
            <a:spAutoFit/>
          </a:bodyPr>
          <a:lstStyle/>
          <a:p>
            <a:pPr lvl="0"/>
            <a:r>
              <a:rPr lang="uk-UA" dirty="0" smtClean="0">
                <a:solidFill>
                  <a:srgbClr val="000000"/>
                </a:solidFill>
                <a:latin typeface="Times New Roman" panose="02020603050405020304" pitchFamily="18" charset="0"/>
                <a:cs typeface="Times New Roman" panose="02020603050405020304" pitchFamily="18" charset="0"/>
              </a:rPr>
              <a:t>Структура гнучка. Тому,що  один навчальний предмет</a:t>
            </a:r>
          </a:p>
          <a:p>
            <a:pPr lvl="0"/>
            <a:r>
              <a:rPr lang="uk-UA" dirty="0" smtClean="0">
                <a:solidFill>
                  <a:srgbClr val="000000"/>
                </a:solidFill>
                <a:latin typeface="Times New Roman" panose="02020603050405020304" pitchFamily="18" charset="0"/>
                <a:cs typeface="Times New Roman" panose="02020603050405020304" pitchFamily="18" charset="0"/>
              </a:rPr>
              <a:t> плавно переходив у інший </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3" name="Объект 2"/>
          <p:cNvSpPr txBox="1">
            <a:spLocks/>
          </p:cNvSpPr>
          <p:nvPr/>
        </p:nvSpPr>
        <p:spPr>
          <a:xfrm>
            <a:off x="582385" y="980728"/>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a:t>
            </a:r>
          </a:p>
          <a:p>
            <a:r>
              <a:rPr lang="uk-UA" sz="1800" dirty="0" smtClean="0">
                <a:solidFill>
                  <a:schemeClr val="tx1"/>
                </a:solidFill>
                <a:latin typeface="Times New Roman" panose="02020603050405020304" pitchFamily="18" charset="0"/>
                <a:cs typeface="Times New Roman" panose="02020603050405020304" pitchFamily="18" charset="0"/>
              </a:rPr>
              <a:t>Чітко визначена, жорстока</a:t>
            </a:r>
          </a:p>
        </p:txBody>
      </p:sp>
      <p:sp>
        <p:nvSpPr>
          <p:cNvPr id="4" name="Прямоугольник 3"/>
          <p:cNvSpPr/>
          <p:nvPr/>
        </p:nvSpPr>
        <p:spPr>
          <a:xfrm>
            <a:off x="4456089" y="980728"/>
            <a:ext cx="4572000" cy="74020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dirty="0" err="1">
                <a:solidFill>
                  <a:srgbClr val="000000"/>
                </a:solidFill>
                <a:latin typeface="Times New Roman" panose="02020603050405020304" pitchFamily="18" charset="0"/>
                <a:cs typeface="Times New Roman" panose="02020603050405020304" pitchFamily="18" charset="0"/>
              </a:rPr>
              <a:t>Ознаки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інтегрованого</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заняття</a:t>
            </a:r>
            <a:r>
              <a:rPr lang="ru-RU"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solidFill>
                  <a:srgbClr val="000000"/>
                </a:solidFill>
                <a:latin typeface="Times New Roman" panose="02020603050405020304" pitchFamily="18" charset="0"/>
                <a:cs typeface="Times New Roman" panose="02020603050405020304" pitchFamily="18" charset="0"/>
              </a:rPr>
              <a:t>Гнучка</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606052" y="260648"/>
            <a:ext cx="1253869" cy="369332"/>
          </a:xfrm>
          <a:prstGeom prst="rect">
            <a:avLst/>
          </a:prstGeom>
        </p:spPr>
        <p:txBody>
          <a:bodyPr wrap="none">
            <a:spAutoFit/>
          </a:bodyPr>
          <a:lstStyle/>
          <a:p>
            <a:pPr lvl="0"/>
            <a:r>
              <a:rPr lang="uk-UA" dirty="0" smtClean="0">
                <a:solidFill>
                  <a:srgbClr val="000000"/>
                </a:solidFill>
              </a:rPr>
              <a:t>Структура</a:t>
            </a:r>
            <a:endParaRPr lang="ru-RU" dirty="0">
              <a:solidFill>
                <a:srgbClr val="00000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4693"/>
            <a:ext cx="4443189" cy="311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290" y="3109239"/>
            <a:ext cx="4562340" cy="32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35239"/>
            <a:ext cx="581025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descr="K:\сульжик\DSC_00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3162" y="2872238"/>
            <a:ext cx="5534927" cy="3689951"/>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005" y="2736045"/>
            <a:ext cx="55118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down)">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wipe(down)">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41"/>
                                        </p:tgtEl>
                                        <p:attrNameLst>
                                          <p:attrName>style.visibility</p:attrName>
                                        </p:attrNameLst>
                                      </p:cBhvr>
                                      <p:to>
                                        <p:strVal val="visible"/>
                                      </p:to>
                                    </p:set>
                                    <p:animEffect transition="in" filter="wipe(down)">
                                      <p:cBhvr>
                                        <p:cTn id="1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188640"/>
            <a:ext cx="4190571" cy="369332"/>
          </a:xfrm>
          <a:prstGeom prst="rect">
            <a:avLst/>
          </a:prstGeom>
        </p:spPr>
        <p:txBody>
          <a:bodyPr wrap="none">
            <a:spAutoFit/>
          </a:bodyPr>
          <a:lstStyle/>
          <a:p>
            <a:pPr lvl="0"/>
            <a:r>
              <a:rPr lang="uk-UA" dirty="0" smtClean="0">
                <a:solidFill>
                  <a:srgbClr val="000000"/>
                </a:solidFill>
              </a:rPr>
              <a:t>Модель взаємодії дорослого і дитини</a:t>
            </a:r>
            <a:endParaRPr lang="ru-RU" dirty="0">
              <a:solidFill>
                <a:srgbClr val="000000"/>
              </a:solidFill>
            </a:endParaRPr>
          </a:p>
        </p:txBody>
      </p:sp>
      <p:sp>
        <p:nvSpPr>
          <p:cNvPr id="3" name="Объект 2"/>
          <p:cNvSpPr txBox="1">
            <a:spLocks/>
          </p:cNvSpPr>
          <p:nvPr/>
        </p:nvSpPr>
        <p:spPr>
          <a:xfrm>
            <a:off x="323528" y="557972"/>
            <a:ext cx="3590111" cy="1044115"/>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a:t>
            </a:r>
          </a:p>
          <a:p>
            <a:r>
              <a:rPr lang="uk-UA" sz="1800" dirty="0" smtClean="0">
                <a:solidFill>
                  <a:schemeClr val="tx1"/>
                </a:solidFill>
                <a:latin typeface="Times New Roman" panose="02020603050405020304" pitchFamily="18" charset="0"/>
                <a:cs typeface="Times New Roman" panose="02020603050405020304" pitchFamily="18" charset="0"/>
              </a:rPr>
              <a:t>Центрована на дорослому</a:t>
            </a:r>
          </a:p>
        </p:txBody>
      </p:sp>
      <p:sp>
        <p:nvSpPr>
          <p:cNvPr id="4" name="Прямоугольник 3"/>
          <p:cNvSpPr/>
          <p:nvPr/>
        </p:nvSpPr>
        <p:spPr>
          <a:xfrm>
            <a:off x="4520485" y="621081"/>
            <a:ext cx="4572000" cy="74020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dirty="0" err="1">
                <a:solidFill>
                  <a:srgbClr val="000000"/>
                </a:solidFill>
                <a:latin typeface="Times New Roman" panose="02020603050405020304" pitchFamily="18" charset="0"/>
                <a:cs typeface="Times New Roman" panose="02020603050405020304" pitchFamily="18" charset="0"/>
              </a:rPr>
              <a:t>Ознаки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інтегрованого</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заняття</a:t>
            </a:r>
            <a:r>
              <a:rPr lang="ru-RU"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solidFill>
                  <a:srgbClr val="000000"/>
                </a:solidFill>
                <a:latin typeface="Times New Roman" panose="02020603050405020304" pitchFamily="18" charset="0"/>
                <a:cs typeface="Times New Roman" panose="02020603050405020304" pitchFamily="18" charset="0"/>
              </a:rPr>
              <a:t>Партнерська</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754696" y="1543027"/>
            <a:ext cx="7531577" cy="923330"/>
          </a:xfrm>
          <a:prstGeom prst="rect">
            <a:avLst/>
          </a:prstGeom>
        </p:spPr>
        <p:txBody>
          <a:bodyPr wrap="square">
            <a:spAutoFit/>
          </a:bodyPr>
          <a:lstStyle/>
          <a:p>
            <a:pPr lvl="0"/>
            <a:r>
              <a:rPr lang="uk-UA" dirty="0" smtClean="0">
                <a:solidFill>
                  <a:srgbClr val="000000"/>
                </a:solidFill>
                <a:latin typeface="Times New Roman" panose="02020603050405020304" pitchFamily="18" charset="0"/>
                <a:cs typeface="Times New Roman" panose="02020603050405020304" pitchFamily="18" charset="0"/>
              </a:rPr>
              <a:t>Модель взаємодії дорослого і дитини – партнерська. </a:t>
            </a:r>
          </a:p>
          <a:p>
            <a:pPr lvl="0"/>
            <a:r>
              <a:rPr lang="uk-UA" dirty="0" smtClean="0">
                <a:solidFill>
                  <a:srgbClr val="000000"/>
                </a:solidFill>
                <a:latin typeface="Times New Roman" panose="02020603050405020304" pitchFamily="18" charset="0"/>
                <a:cs typeface="Times New Roman" panose="02020603050405020304" pitchFamily="18" charset="0"/>
              </a:rPr>
              <a:t>Діяльність двох і більше учасників освітнього процесу під час вирішення освітніх завдань на одному просторі і один і той же час</a:t>
            </a:r>
            <a:endParaRPr lang="ru-RU" dirty="0">
              <a:solidFill>
                <a:srgbClr val="000000"/>
              </a:solidFill>
              <a:latin typeface="Times New Roman" panose="02020603050405020304" pitchFamily="18" charset="0"/>
              <a:cs typeface="Times New Roman" panose="02020603050405020304" pitchFamily="18" charset="0"/>
            </a:endParaRPr>
          </a:p>
        </p:txBody>
      </p:sp>
      <p:pic>
        <p:nvPicPr>
          <p:cNvPr id="15362" name="Picture 2" descr="K:\сульжик\DSC_0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140968"/>
            <a:ext cx="432047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K:\сульжик\DSC_00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484" y="3140968"/>
            <a:ext cx="4537268" cy="30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685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56969" y="335828"/>
            <a:ext cx="1662635" cy="369332"/>
          </a:xfrm>
          <a:prstGeom prst="rect">
            <a:avLst/>
          </a:prstGeom>
        </p:spPr>
        <p:txBody>
          <a:bodyPr wrap="none">
            <a:spAutoFit/>
          </a:bodyPr>
          <a:lstStyle/>
          <a:p>
            <a:pPr lvl="0"/>
            <a:r>
              <a:rPr lang="uk-UA" dirty="0" smtClean="0">
                <a:solidFill>
                  <a:srgbClr val="000000"/>
                </a:solidFill>
              </a:rPr>
              <a:t>Провідна ідея</a:t>
            </a:r>
            <a:endParaRPr lang="ru-RU" dirty="0">
              <a:solidFill>
                <a:srgbClr val="000000"/>
              </a:solidFill>
            </a:endParaRPr>
          </a:p>
        </p:txBody>
      </p:sp>
      <p:sp>
        <p:nvSpPr>
          <p:cNvPr id="4" name="Объект 2"/>
          <p:cNvSpPr txBox="1">
            <a:spLocks/>
          </p:cNvSpPr>
          <p:nvPr/>
        </p:nvSpPr>
        <p:spPr>
          <a:xfrm>
            <a:off x="467544" y="825988"/>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 Як правило не усвідомлюється дітьми</a:t>
            </a:r>
          </a:p>
        </p:txBody>
      </p:sp>
      <p:sp>
        <p:nvSpPr>
          <p:cNvPr id="5" name="Прямоугольник 4"/>
          <p:cNvSpPr/>
          <p:nvPr/>
        </p:nvSpPr>
        <p:spPr>
          <a:xfrm>
            <a:off x="4488286" y="825988"/>
            <a:ext cx="4572000" cy="1294200"/>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dirty="0" err="1">
                <a:solidFill>
                  <a:srgbClr val="000000"/>
                </a:solidFill>
                <a:latin typeface="Times New Roman" panose="02020603050405020304" pitchFamily="18" charset="0"/>
                <a:cs typeface="Times New Roman" panose="02020603050405020304" pitchFamily="18" charset="0"/>
              </a:rPr>
              <a:t>Ознаки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інтегрованого</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заняття</a:t>
            </a:r>
            <a:r>
              <a:rPr lang="ru-RU"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solidFill>
                  <a:srgbClr val="000000"/>
                </a:solidFill>
                <a:latin typeface="Times New Roman" panose="02020603050405020304" pitchFamily="18" charset="0"/>
                <a:cs typeface="Times New Roman" panose="02020603050405020304" pitchFamily="18" charset="0"/>
              </a:rPr>
              <a:t>Визначальна ( стрижнева, </a:t>
            </a:r>
            <a:r>
              <a:rPr lang="uk-UA" dirty="0" err="1" smtClean="0">
                <a:solidFill>
                  <a:srgbClr val="000000"/>
                </a:solidFill>
                <a:latin typeface="Times New Roman" panose="02020603050405020304" pitchFamily="18" charset="0"/>
                <a:cs typeface="Times New Roman" panose="02020603050405020304" pitchFamily="18" charset="0"/>
              </a:rPr>
              <a:t>смислоутворювальна</a:t>
            </a:r>
            <a:r>
              <a:rPr lang="uk-UA" dirty="0" smtClean="0">
                <a:solidFill>
                  <a:srgbClr val="000000"/>
                </a:solidFill>
                <a:latin typeface="Times New Roman" panose="02020603050405020304" pitchFamily="18" charset="0"/>
                <a:cs typeface="Times New Roman" panose="02020603050405020304" pitchFamily="18" charset="0"/>
              </a:rPr>
              <a:t>) в організації </a:t>
            </a:r>
            <a:r>
              <a:rPr lang="uk-UA" dirty="0" err="1" smtClean="0">
                <a:solidFill>
                  <a:srgbClr val="000000"/>
                </a:solidFill>
                <a:latin typeface="Times New Roman" panose="02020603050405020304" pitchFamily="18" charset="0"/>
                <a:cs typeface="Times New Roman" panose="02020603050405020304" pitchFamily="18" charset="0"/>
              </a:rPr>
              <a:t>навчально</a:t>
            </a:r>
            <a:r>
              <a:rPr lang="uk-UA" dirty="0" smtClean="0">
                <a:solidFill>
                  <a:srgbClr val="000000"/>
                </a:solidFill>
                <a:latin typeface="Times New Roman" panose="02020603050405020304" pitchFamily="18" charset="0"/>
                <a:cs typeface="Times New Roman" panose="02020603050405020304" pitchFamily="18" charset="0"/>
              </a:rPr>
              <a:t> – пізнавальної діяльності</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187624" y="2095945"/>
            <a:ext cx="7056784" cy="1477328"/>
          </a:xfrm>
          <a:prstGeom prst="rect">
            <a:avLst/>
          </a:prstGeom>
        </p:spPr>
        <p:txBody>
          <a:bodyPr wrap="square">
            <a:spAutoFit/>
          </a:bodyPr>
          <a:lstStyle/>
          <a:p>
            <a:pPr lvl="0"/>
            <a:r>
              <a:rPr lang="uk-UA" dirty="0" smtClean="0">
                <a:solidFill>
                  <a:srgbClr val="000000"/>
                </a:solidFill>
                <a:latin typeface="Times New Roman" panose="02020603050405020304" pitchFamily="18" charset="0"/>
                <a:cs typeface="Times New Roman" panose="02020603050405020304" pitchFamily="18" charset="0"/>
              </a:rPr>
              <a:t>Провідна ідея</a:t>
            </a:r>
            <a:endParaRPr lang="ru-RU" dirty="0">
              <a:solidFill>
                <a:srgbClr val="000000"/>
              </a:solidFill>
              <a:latin typeface="Times New Roman" panose="02020603050405020304" pitchFamily="18" charset="0"/>
              <a:cs typeface="Times New Roman" panose="02020603050405020304" pitchFamily="18" charset="0"/>
            </a:endParaRPr>
          </a:p>
          <a:p>
            <a:r>
              <a:rPr lang="ru-RU" dirty="0" err="1" smtClean="0">
                <a:latin typeface="Times New Roman" panose="02020603050405020304" pitchFamily="18" charset="0"/>
                <a:cs typeface="Times New Roman" panose="02020603050405020304" pitchFamily="18" charset="0"/>
              </a:rPr>
              <a:t>Визначальна</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стрижнева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смислоутворювальна</a:t>
            </a:r>
            <a:r>
              <a:rPr lang="ru-RU" dirty="0" smtClean="0">
                <a:latin typeface="Times New Roman" panose="02020603050405020304" pitchFamily="18" charset="0"/>
                <a:cs typeface="Times New Roman" panose="02020603050405020304" pitchFamily="18" charset="0"/>
              </a:rPr>
              <a:t>) в </a:t>
            </a:r>
            <a:r>
              <a:rPr lang="ru-RU" dirty="0" err="1" smtClean="0">
                <a:latin typeface="Times New Roman" panose="02020603050405020304" pitchFamily="18" charset="0"/>
                <a:cs typeface="Times New Roman" panose="02020603050405020304" pitchFamily="18" charset="0"/>
              </a:rPr>
              <a:t>організації</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навчально</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пізнавальної</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Грунтується</a:t>
            </a:r>
            <a:r>
              <a:rPr lang="ru-RU" dirty="0" smtClean="0">
                <a:latin typeface="Times New Roman" panose="02020603050405020304" pitchFamily="18" charset="0"/>
                <a:cs typeface="Times New Roman" panose="02020603050405020304" pitchFamily="18" charset="0"/>
              </a:rPr>
              <a:t> на </a:t>
            </a:r>
            <a:r>
              <a:rPr lang="ru-RU" dirty="0" err="1" smtClean="0">
                <a:latin typeface="Times New Roman" panose="02020603050405020304" pitchFamily="18" charset="0"/>
                <a:cs typeface="Times New Roman" panose="02020603050405020304" pitchFamily="18" charset="0"/>
              </a:rPr>
              <a:t>одній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головній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ідеї</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a:t>
            </a:r>
            <a:r>
              <a:rPr lang="ru-RU" dirty="0" err="1" smtClean="0">
                <a:latin typeface="Times New Roman" panose="02020603050405020304" pitchFamily="18" charset="0"/>
                <a:cs typeface="Times New Roman" panose="02020603050405020304" pitchFamily="18" charset="0"/>
              </a:rPr>
              <a:t>онятті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явищі</a:t>
            </a:r>
            <a:r>
              <a:rPr lang="ru-RU" dirty="0" smtClean="0">
                <a:latin typeface="Times New Roman" panose="02020603050405020304" pitchFamily="18" charset="0"/>
                <a:cs typeface="Times New Roman" panose="02020603050405020304" pitchFamily="18" charset="0"/>
              </a:rPr>
              <a:t>), яка є </a:t>
            </a:r>
            <a:r>
              <a:rPr lang="ru-RU" dirty="0" err="1" smtClean="0">
                <a:latin typeface="Times New Roman" panose="02020603050405020304" pitchFamily="18" charset="0"/>
                <a:cs typeface="Times New Roman" panose="02020603050405020304" pitchFamily="18" charset="0"/>
              </a:rPr>
              <a:t>стрижнем</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заняття</a:t>
            </a:r>
            <a:r>
              <a:rPr lang="ru-RU" dirty="0" smtClean="0">
                <a:latin typeface="Times New Roman" panose="02020603050405020304" pitchFamily="18" charset="0"/>
                <a:cs typeface="Times New Roman" panose="02020603050405020304" pitchFamily="18" charset="0"/>
              </a:rPr>
              <a:t> .Усе </a:t>
            </a:r>
            <a:r>
              <a:rPr lang="ru-RU" dirty="0" err="1" smtClean="0">
                <a:latin typeface="Times New Roman" panose="02020603050405020304" pitchFamily="18" charset="0"/>
                <a:cs typeface="Times New Roman" panose="02020603050405020304" pitchFamily="18" charset="0"/>
              </a:rPr>
              <a:t>інше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лише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допомагає</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глибше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зрозуміти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головний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зміст</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заняття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366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332656"/>
            <a:ext cx="2351926" cy="369332"/>
          </a:xfrm>
          <a:prstGeom prst="rect">
            <a:avLst/>
          </a:prstGeom>
        </p:spPr>
        <p:txBody>
          <a:bodyPr wrap="none">
            <a:spAutoFit/>
          </a:bodyPr>
          <a:lstStyle/>
          <a:p>
            <a:pPr lvl="0"/>
            <a:r>
              <a:rPr lang="uk-UA" dirty="0" smtClean="0">
                <a:solidFill>
                  <a:srgbClr val="C00000"/>
                </a:solidFill>
              </a:rPr>
              <a:t>Способи організації </a:t>
            </a:r>
            <a:endParaRPr lang="ru-RU" dirty="0">
              <a:solidFill>
                <a:srgbClr val="C00000"/>
              </a:solidFill>
            </a:endParaRPr>
          </a:p>
        </p:txBody>
      </p:sp>
      <p:sp>
        <p:nvSpPr>
          <p:cNvPr id="4" name="Объект 2"/>
          <p:cNvSpPr txBox="1">
            <a:spLocks/>
          </p:cNvSpPr>
          <p:nvPr/>
        </p:nvSpPr>
        <p:spPr>
          <a:xfrm>
            <a:off x="611560" y="875577"/>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2000" dirty="0" smtClean="0">
                <a:solidFill>
                  <a:schemeClr val="tx1"/>
                </a:solidFill>
                <a:latin typeface="Times New Roman" panose="02020603050405020304" pitchFamily="18" charset="0"/>
                <a:cs typeface="Times New Roman" panose="02020603050405020304" pitchFamily="18" charset="0"/>
              </a:rPr>
              <a:t>Ознаки традиційного</a:t>
            </a:r>
          </a:p>
          <a:p>
            <a:r>
              <a:rPr lang="uk-UA" sz="2000" dirty="0" smtClean="0">
                <a:solidFill>
                  <a:schemeClr val="tx1"/>
                </a:solidFill>
                <a:latin typeface="Times New Roman" panose="02020603050405020304" pitchFamily="18" charset="0"/>
                <a:cs typeface="Times New Roman" panose="02020603050405020304" pitchFamily="18" charset="0"/>
              </a:rPr>
              <a:t>Фронтальні, </a:t>
            </a:r>
            <a:r>
              <a:rPr lang="uk-UA" sz="2000" dirty="0" err="1" smtClean="0">
                <a:solidFill>
                  <a:schemeClr val="tx1"/>
                </a:solidFill>
                <a:latin typeface="Times New Roman" panose="02020603050405020304" pitchFamily="18" charset="0"/>
                <a:cs typeface="Times New Roman" panose="02020603050405020304" pitchFamily="18" charset="0"/>
              </a:rPr>
              <a:t>підгрупові</a:t>
            </a:r>
            <a:endParaRPr lang="uk-UA" sz="2000" dirty="0" smtClean="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55976" y="855313"/>
            <a:ext cx="4572000" cy="80791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sz="2000" dirty="0" err="1">
                <a:solidFill>
                  <a:srgbClr val="000000"/>
                </a:solidFill>
                <a:latin typeface="Times New Roman" panose="02020603050405020304" pitchFamily="18" charset="0"/>
                <a:cs typeface="Times New Roman" panose="02020603050405020304" pitchFamily="18" charset="0"/>
              </a:rPr>
              <a:t>Ознаки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інтегрованого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заняття</a:t>
            </a:r>
            <a:r>
              <a:rPr lang="ru-RU" sz="2000"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sz="2000" dirty="0" smtClean="0">
                <a:solidFill>
                  <a:srgbClr val="000000"/>
                </a:solidFill>
                <a:latin typeface="Times New Roman" panose="02020603050405020304" pitchFamily="18" charset="0"/>
                <a:cs typeface="Times New Roman" panose="02020603050405020304" pitchFamily="18" charset="0"/>
              </a:rPr>
              <a:t>Варіативні заняття в межах одного</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547664" y="1883688"/>
            <a:ext cx="6534472" cy="646331"/>
          </a:xfrm>
          <a:prstGeom prst="rect">
            <a:avLst/>
          </a:prstGeom>
        </p:spPr>
        <p:txBody>
          <a:bodyPr wrap="square">
            <a:spAutoFit/>
          </a:bodyPr>
          <a:lstStyle/>
          <a:p>
            <a:r>
              <a:rPr lang="ru-RU" dirty="0" err="1" smtClean="0">
                <a:latin typeface="Times New Roman" panose="02020603050405020304" pitchFamily="18" charset="0"/>
                <a:cs typeface="Times New Roman" panose="02020603050405020304" pitchFamily="18" charset="0"/>
              </a:rPr>
              <a:t>Способи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організації</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варіативні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колективні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групові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індивідуально-групові</a:t>
            </a:r>
            <a:r>
              <a:rPr lang="ru-RU" dirty="0" smtClean="0">
                <a:latin typeface="Times New Roman" panose="02020603050405020304" pitchFamily="18" charset="0"/>
                <a:cs typeface="Times New Roman" panose="02020603050405020304" pitchFamily="18" charset="0"/>
              </a:rPr>
              <a:t>, робота в парах та </a:t>
            </a:r>
            <a:r>
              <a:rPr lang="ru-RU" dirty="0" err="1" smtClean="0">
                <a:latin typeface="Times New Roman" panose="02020603050405020304" pitchFamily="18" charset="0"/>
                <a:cs typeface="Times New Roman" panose="02020603050405020304" pitchFamily="18" charset="0"/>
              </a:rPr>
              <a:t>мікрогрупах</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419872" y="2891800"/>
            <a:ext cx="1943161" cy="369332"/>
          </a:xfrm>
          <a:prstGeom prst="rect">
            <a:avLst/>
          </a:prstGeom>
        </p:spPr>
        <p:txBody>
          <a:bodyPr wrap="none">
            <a:spAutoFit/>
          </a:bodyPr>
          <a:lstStyle/>
          <a:p>
            <a:pPr lvl="0"/>
            <a:r>
              <a:rPr lang="uk-UA" dirty="0">
                <a:solidFill>
                  <a:srgbClr val="C00000"/>
                </a:solidFill>
              </a:rPr>
              <a:t>Стиль взаємодії </a:t>
            </a:r>
            <a:endParaRPr lang="ru-RU" dirty="0">
              <a:solidFill>
                <a:srgbClr val="C00000"/>
              </a:solidFill>
            </a:endParaRPr>
          </a:p>
        </p:txBody>
      </p:sp>
      <p:sp>
        <p:nvSpPr>
          <p:cNvPr id="8" name="Объект 2"/>
          <p:cNvSpPr txBox="1">
            <a:spLocks/>
          </p:cNvSpPr>
          <p:nvPr/>
        </p:nvSpPr>
        <p:spPr>
          <a:xfrm>
            <a:off x="389105" y="3261132"/>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2000" dirty="0" smtClean="0">
                <a:solidFill>
                  <a:schemeClr val="tx1"/>
                </a:solidFill>
                <a:latin typeface="Times New Roman" panose="02020603050405020304" pitchFamily="18" charset="0"/>
                <a:cs typeface="Times New Roman" panose="02020603050405020304" pitchFamily="18" charset="0"/>
              </a:rPr>
              <a:t>Ознаки традиційного</a:t>
            </a:r>
          </a:p>
          <a:p>
            <a:r>
              <a:rPr lang="uk-UA" sz="2000" dirty="0" smtClean="0">
                <a:solidFill>
                  <a:schemeClr val="tx1"/>
                </a:solidFill>
                <a:latin typeface="Times New Roman" panose="02020603050405020304" pitchFamily="18" charset="0"/>
                <a:cs typeface="Times New Roman" panose="02020603050405020304" pitchFamily="18" charset="0"/>
              </a:rPr>
              <a:t>Суб'єкт - об'єктний</a:t>
            </a:r>
          </a:p>
        </p:txBody>
      </p:sp>
      <p:sp>
        <p:nvSpPr>
          <p:cNvPr id="9" name="Прямоугольник 8"/>
          <p:cNvSpPr/>
          <p:nvPr/>
        </p:nvSpPr>
        <p:spPr>
          <a:xfrm>
            <a:off x="4391452" y="3269159"/>
            <a:ext cx="4572000" cy="80791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sz="2000" dirty="0" err="1">
                <a:solidFill>
                  <a:srgbClr val="000000"/>
                </a:solidFill>
                <a:latin typeface="Times New Roman" panose="02020603050405020304" pitchFamily="18" charset="0"/>
                <a:cs typeface="Times New Roman" panose="02020603050405020304" pitchFamily="18" charset="0"/>
              </a:rPr>
              <a:t>Ознаки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інтегрованого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заняття</a:t>
            </a:r>
            <a:r>
              <a:rPr lang="ru-RU" sz="2000"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sz="2000" dirty="0" smtClean="0">
                <a:solidFill>
                  <a:srgbClr val="000000"/>
                </a:solidFill>
                <a:latin typeface="Times New Roman" panose="02020603050405020304" pitchFamily="18" charset="0"/>
                <a:cs typeface="Times New Roman" panose="02020603050405020304" pitchFamily="18" charset="0"/>
              </a:rPr>
              <a:t>Суб'єкт - суб'єктний</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547664" y="4749518"/>
            <a:ext cx="6768751" cy="1055674"/>
          </a:xfrm>
          <a:prstGeom prst="rect">
            <a:avLst/>
          </a:prstGeom>
        </p:spPr>
        <p:txBody>
          <a:bodyPr wrap="square">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latin typeface="Times New Roman" panose="02020603050405020304" pitchFamily="18" charset="0"/>
                <a:cs typeface="Times New Roman" panose="02020603050405020304" pitchFamily="18" charset="0"/>
              </a:rPr>
              <a:t>Стиль взаємодії </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latin typeface="Times New Roman" panose="02020603050405020304" pitchFamily="18" charset="0"/>
                <a:cs typeface="Times New Roman" panose="02020603050405020304" pitchFamily="18" charset="0"/>
              </a:rPr>
              <a:t>Суб'єкт </a:t>
            </a:r>
            <a:r>
              <a:rPr lang="uk-UA" dirty="0">
                <a:latin typeface="Times New Roman" panose="02020603050405020304" pitchFamily="18" charset="0"/>
                <a:cs typeface="Times New Roman" panose="02020603050405020304" pitchFamily="18" charset="0"/>
              </a:rPr>
              <a:t>- суб'єктний</a:t>
            </a:r>
            <a:endParaRPr lang="ru-RU" dirty="0">
              <a:latin typeface="Times New Roman" panose="02020603050405020304" pitchFamily="18" charset="0"/>
              <a:cs typeface="Times New Roman" panose="02020603050405020304" pitchFamily="18" charset="0"/>
            </a:endParaRPr>
          </a:p>
          <a:p>
            <a:r>
              <a:rPr lang="uk-UA" dirty="0" smtClean="0">
                <a:latin typeface="Times New Roman" panose="02020603050405020304" pitchFamily="18" charset="0"/>
                <a:cs typeface="Times New Roman" panose="02020603050405020304" pitchFamily="18" charset="0"/>
              </a:rPr>
              <a:t> </a:t>
            </a:r>
            <a:r>
              <a:rPr lang="ru-RU" b="0" i="0" dirty="0" err="1" smtClean="0">
                <a:effectLst/>
                <a:latin typeface="Times New Roman" panose="02020603050405020304" pitchFamily="18" charset="0"/>
                <a:cs typeface="Times New Roman" panose="02020603050405020304" pitchFamily="18" charset="0"/>
              </a:rPr>
              <a:t>Дитина</a:t>
            </a:r>
            <a:r>
              <a:rPr lang="ru-RU" b="0" i="0" dirty="0" smtClean="0">
                <a:effectLst/>
                <a:latin typeface="Times New Roman" panose="02020603050405020304" pitchFamily="18" charset="0"/>
                <a:cs typeface="Times New Roman" panose="02020603050405020304" pitchFamily="18" charset="0"/>
              </a:rPr>
              <a:t> – </a:t>
            </a:r>
            <a:r>
              <a:rPr lang="ru-RU" b="0" i="0" dirty="0" err="1" smtClean="0">
                <a:effectLst/>
                <a:latin typeface="Times New Roman" panose="02020603050405020304" pitchFamily="18" charset="0"/>
                <a:cs typeface="Times New Roman" panose="02020603050405020304" pitchFamily="18" charset="0"/>
              </a:rPr>
              <a:t>суб'єкт</a:t>
            </a:r>
            <a:r>
              <a:rPr lang="ru-RU" b="0" i="0" dirty="0" smtClean="0">
                <a:effectLst/>
                <a:latin typeface="Times New Roman" panose="02020603050405020304" pitchFamily="18" charset="0"/>
                <a:cs typeface="Times New Roman" panose="02020603050405020304" pitchFamily="18" charset="0"/>
              </a:rPr>
              <a:t> </a:t>
            </a:r>
            <a:r>
              <a:rPr lang="ru-RU" b="0" i="0" dirty="0" err="1" smtClean="0">
                <a:effectLst/>
                <a:latin typeface="Times New Roman" panose="02020603050405020304" pitchFamily="18" charset="0"/>
                <a:cs typeface="Times New Roman" panose="02020603050405020304" pitchFamily="18" charset="0"/>
              </a:rPr>
              <a:t>діяльності</a:t>
            </a:r>
            <a:r>
              <a:rPr lang="ru-RU" b="0" i="0" dirty="0" smtClean="0">
                <a:effectLst/>
                <a:latin typeface="Times New Roman" panose="02020603050405020304" pitchFamily="18" charset="0"/>
                <a:cs typeface="Times New Roman" panose="02020603050405020304" pitchFamily="18" charset="0"/>
              </a:rPr>
              <a:t> і </a:t>
            </a:r>
            <a:r>
              <a:rPr lang="ru-RU" b="0" i="0" dirty="0" err="1" smtClean="0">
                <a:effectLst/>
                <a:latin typeface="Times New Roman" panose="02020603050405020304" pitchFamily="18" charset="0"/>
                <a:cs typeface="Times New Roman" panose="02020603050405020304" pitchFamily="18" charset="0"/>
              </a:rPr>
              <a:t>процесу</a:t>
            </a:r>
            <a:r>
              <a:rPr lang="ru-RU" b="0" i="0" dirty="0" smtClean="0">
                <a:effectLst/>
                <a:latin typeface="Times New Roman" panose="02020603050405020304" pitchFamily="18" charset="0"/>
                <a:cs typeface="Times New Roman" panose="02020603050405020304" pitchFamily="18" charset="0"/>
              </a:rPr>
              <a:t> </a:t>
            </a:r>
            <a:r>
              <a:rPr lang="ru-RU" b="0" i="0" dirty="0" err="1" smtClean="0">
                <a:effectLst/>
                <a:latin typeface="Times New Roman" panose="02020603050405020304" pitchFamily="18" charset="0"/>
                <a:cs typeface="Times New Roman" panose="02020603050405020304" pitchFamily="18" charset="0"/>
              </a:rPr>
              <a:t>пізнання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961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02148" y="3140968"/>
            <a:ext cx="1978427" cy="369332"/>
          </a:xfrm>
          <a:prstGeom prst="rect">
            <a:avLst/>
          </a:prstGeom>
        </p:spPr>
        <p:txBody>
          <a:bodyPr wrap="none">
            <a:spAutoFit/>
          </a:bodyPr>
          <a:lstStyle/>
          <a:p>
            <a:pPr lvl="0"/>
            <a:r>
              <a:rPr lang="uk-UA" dirty="0" smtClean="0">
                <a:solidFill>
                  <a:srgbClr val="C00000"/>
                </a:solidFill>
              </a:rPr>
              <a:t>Засоби навчання</a:t>
            </a:r>
            <a:endParaRPr lang="ru-RU" dirty="0">
              <a:solidFill>
                <a:srgbClr val="C00000"/>
              </a:solidFill>
            </a:endParaRPr>
          </a:p>
        </p:txBody>
      </p:sp>
      <p:sp>
        <p:nvSpPr>
          <p:cNvPr id="3" name="Объект 2"/>
          <p:cNvSpPr txBox="1">
            <a:spLocks/>
          </p:cNvSpPr>
          <p:nvPr/>
        </p:nvSpPr>
        <p:spPr>
          <a:xfrm>
            <a:off x="401985" y="904674"/>
            <a:ext cx="3590111" cy="94564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2000" dirty="0" smtClean="0">
                <a:solidFill>
                  <a:schemeClr val="tx1"/>
                </a:solidFill>
                <a:latin typeface="Times New Roman" panose="02020603050405020304" pitchFamily="18" charset="0"/>
                <a:cs typeface="Times New Roman" panose="02020603050405020304" pitchFamily="18" charset="0"/>
              </a:rPr>
              <a:t>Ознаки традиційного</a:t>
            </a:r>
          </a:p>
          <a:p>
            <a:pPr marL="45720" indent="0">
              <a:buNone/>
            </a:pPr>
            <a:r>
              <a:rPr lang="uk-UA" sz="2000" dirty="0" smtClean="0">
                <a:solidFill>
                  <a:schemeClr val="tx1"/>
                </a:solidFill>
                <a:latin typeface="Times New Roman" panose="02020603050405020304" pitchFamily="18" charset="0"/>
                <a:cs typeface="Times New Roman" panose="02020603050405020304" pitchFamily="18" charset="0"/>
              </a:rPr>
              <a:t>Переважно дидактичні засоби</a:t>
            </a:r>
          </a:p>
        </p:txBody>
      </p:sp>
      <p:sp>
        <p:nvSpPr>
          <p:cNvPr id="4" name="Прямоугольник 3"/>
          <p:cNvSpPr/>
          <p:nvPr/>
        </p:nvSpPr>
        <p:spPr>
          <a:xfrm>
            <a:off x="4443211" y="904674"/>
            <a:ext cx="4572000" cy="1423467"/>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sz="2000" dirty="0" err="1">
                <a:solidFill>
                  <a:srgbClr val="000000"/>
                </a:solidFill>
                <a:latin typeface="Times New Roman" panose="02020603050405020304" pitchFamily="18" charset="0"/>
                <a:cs typeface="Times New Roman" panose="02020603050405020304" pitchFamily="18" charset="0"/>
              </a:rPr>
              <a:t>Ознаки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інтегрованого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заняття</a:t>
            </a:r>
            <a:r>
              <a:rPr lang="ru-RU" sz="2000"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sz="2000" dirty="0" smtClean="0">
                <a:solidFill>
                  <a:srgbClr val="000000"/>
                </a:solidFill>
                <a:latin typeface="Times New Roman" panose="02020603050405020304" pitchFamily="18" charset="0"/>
                <a:cs typeface="Times New Roman" panose="02020603050405020304" pitchFamily="18" charset="0"/>
              </a:rPr>
              <a:t>Спільна пізнавальна і творча діяльність педагога та дітей на основі широкого спектра засобів</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475656" y="2420888"/>
            <a:ext cx="5112568" cy="369332"/>
          </a:xfrm>
          <a:prstGeom prst="rect">
            <a:avLst/>
          </a:prstGeom>
        </p:spPr>
        <p:txBody>
          <a:bodyPr wrap="square">
            <a:spAutoFit/>
          </a:bodyPr>
          <a:lstStyle/>
          <a:p>
            <a:r>
              <a:rPr lang="uk-UA" dirty="0" smtClean="0">
                <a:latin typeface="Times New Roman" panose="02020603050405020304" pitchFamily="18" charset="0"/>
                <a:cs typeface="Times New Roman" panose="02020603050405020304" pitchFamily="18" charset="0"/>
              </a:rPr>
              <a:t>Були використані ІКТ, дидактичні ігри досліди</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375327" y="332656"/>
            <a:ext cx="2005677" cy="369332"/>
          </a:xfrm>
          <a:prstGeom prst="rect">
            <a:avLst/>
          </a:prstGeom>
        </p:spPr>
        <p:txBody>
          <a:bodyPr wrap="none">
            <a:spAutoFit/>
          </a:bodyPr>
          <a:lstStyle/>
          <a:p>
            <a:pPr lvl="0"/>
            <a:r>
              <a:rPr lang="uk-UA" dirty="0" smtClean="0">
                <a:solidFill>
                  <a:srgbClr val="C00000"/>
                </a:solidFill>
              </a:rPr>
              <a:t>Провідний метод</a:t>
            </a:r>
            <a:endParaRPr lang="ru-RU" dirty="0">
              <a:solidFill>
                <a:srgbClr val="C00000"/>
              </a:solidFill>
            </a:endParaRPr>
          </a:p>
        </p:txBody>
      </p:sp>
      <p:sp>
        <p:nvSpPr>
          <p:cNvPr id="9" name="Объект 2"/>
          <p:cNvSpPr txBox="1">
            <a:spLocks/>
          </p:cNvSpPr>
          <p:nvPr/>
        </p:nvSpPr>
        <p:spPr>
          <a:xfrm>
            <a:off x="251520" y="4221088"/>
            <a:ext cx="3590111" cy="2016223"/>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2000" dirty="0" smtClean="0">
                <a:solidFill>
                  <a:schemeClr val="tx1"/>
                </a:solidFill>
                <a:latin typeface="Times New Roman" panose="02020603050405020304" pitchFamily="18" charset="0"/>
                <a:cs typeface="Times New Roman" panose="02020603050405020304" pitchFamily="18" charset="0"/>
              </a:rPr>
              <a:t>Ознаки традиційного</a:t>
            </a:r>
          </a:p>
          <a:p>
            <a:pPr marL="45720" indent="0">
              <a:buNone/>
            </a:pPr>
            <a:r>
              <a:rPr lang="uk-UA" sz="2000" dirty="0" err="1" smtClean="0">
                <a:solidFill>
                  <a:schemeClr val="tx1"/>
                </a:solidFill>
                <a:latin typeface="Times New Roman" panose="02020603050405020304" pitchFamily="18" charset="0"/>
                <a:cs typeface="Times New Roman" panose="02020603050405020304" pitchFamily="18" charset="0"/>
              </a:rPr>
              <a:t>Пояснювально</a:t>
            </a:r>
            <a:r>
              <a:rPr lang="uk-UA" sz="2000" dirty="0" smtClean="0">
                <a:solidFill>
                  <a:schemeClr val="tx1"/>
                </a:solidFill>
                <a:latin typeface="Times New Roman" panose="02020603050405020304" pitchFamily="18" charset="0"/>
                <a:cs typeface="Times New Roman" panose="02020603050405020304" pitchFamily="18" charset="0"/>
              </a:rPr>
              <a:t> -  ілюстративні</a:t>
            </a:r>
          </a:p>
        </p:txBody>
      </p:sp>
      <p:sp>
        <p:nvSpPr>
          <p:cNvPr id="10" name="Прямоугольник 9"/>
          <p:cNvSpPr/>
          <p:nvPr/>
        </p:nvSpPr>
        <p:spPr>
          <a:xfrm>
            <a:off x="4572000" y="4166390"/>
            <a:ext cx="4572000" cy="80791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sz="2000" dirty="0" err="1">
                <a:solidFill>
                  <a:srgbClr val="000000"/>
                </a:solidFill>
                <a:latin typeface="Times New Roman" panose="02020603050405020304" pitchFamily="18" charset="0"/>
                <a:cs typeface="Times New Roman" panose="02020603050405020304" pitchFamily="18" charset="0"/>
              </a:rPr>
              <a:t>Ознаки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інтегрованого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заняття</a:t>
            </a:r>
            <a:r>
              <a:rPr lang="ru-RU" sz="2000"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sz="2000" dirty="0" smtClean="0">
                <a:solidFill>
                  <a:srgbClr val="000000"/>
                </a:solidFill>
                <a:latin typeface="Times New Roman" panose="02020603050405020304" pitchFamily="18" charset="0"/>
                <a:cs typeface="Times New Roman" panose="02020603050405020304" pitchFamily="18" charset="0"/>
              </a:rPr>
              <a:t>Проблемні, інтерактивні</a:t>
            </a:r>
            <a:endParaRPr lang="ru-RU" sz="2000" dirty="0">
              <a:solidFill>
                <a:srgbClr val="00000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197040" y="5229199"/>
            <a:ext cx="5256584" cy="1323439"/>
          </a:xfrm>
          <a:prstGeom prst="rect">
            <a:avLst/>
          </a:prstGeom>
        </p:spPr>
        <p:txBody>
          <a:bodyPr wrap="square">
            <a:spAutoFit/>
          </a:bodyPr>
          <a:lstStyle/>
          <a:p>
            <a:r>
              <a:rPr lang="ru-RU" sz="2000" dirty="0" err="1" smtClean="0">
                <a:latin typeface="Times New Roman" panose="02020603050405020304" pitchFamily="18" charset="0"/>
                <a:cs typeface="Times New Roman" panose="02020603050405020304" pitchFamily="18" charset="0"/>
              </a:rPr>
              <a:t>Інтерактивні</a:t>
            </a:r>
            <a:r>
              <a:rPr lang="ru-RU"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Перевтілення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Моделювання</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проблемних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ситуацій</a:t>
            </a:r>
            <a:r>
              <a:rPr lang="ru-RU" sz="2000" dirty="0" smtClean="0">
                <a:latin typeface="Times New Roman" panose="02020603050405020304" pitchFamily="18" charset="0"/>
                <a:cs typeface="Times New Roman" panose="02020603050405020304" pitchFamily="18" charset="0"/>
              </a:rPr>
              <a:t>: «А </a:t>
            </a:r>
            <a:r>
              <a:rPr lang="ru-RU" sz="2000" dirty="0" err="1" smtClean="0">
                <a:latin typeface="Times New Roman" panose="02020603050405020304" pitchFamily="18" charset="0"/>
                <a:cs typeface="Times New Roman" panose="02020603050405020304" pitchFamily="18" charset="0"/>
              </a:rPr>
              <a:t>що</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було</a:t>
            </a:r>
            <a:r>
              <a:rPr lang="ru-RU" sz="2000" dirty="0" smtClean="0">
                <a:latin typeface="Times New Roman" panose="02020603050405020304" pitchFamily="18" charset="0"/>
                <a:cs typeface="Times New Roman" panose="02020603050405020304" pitchFamily="18" charset="0"/>
              </a:rPr>
              <a:t> б, </a:t>
            </a:r>
            <a:r>
              <a:rPr lang="ru-RU" sz="2000" dirty="0" err="1" smtClean="0">
                <a:latin typeface="Times New Roman" panose="02020603050405020304" pitchFamily="18" charset="0"/>
                <a:cs typeface="Times New Roman" panose="02020603050405020304" pitchFamily="18" charset="0"/>
              </a:rPr>
              <a:t>якби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ігри-імітації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Інтелектуальні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розминки</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a:t>
            </a:r>
            <a:r>
              <a:rPr lang="ru-RU" sz="2000" dirty="0" err="1" smtClean="0">
                <a:latin typeface="Times New Roman" panose="02020603050405020304" pitchFamily="18" charset="0"/>
                <a:cs typeface="Times New Roman" panose="02020603050405020304" pitchFamily="18" charset="0"/>
              </a:rPr>
              <a:t>ематичні</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діалоги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полілог</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тощо</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483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 y="0"/>
            <a:ext cx="4797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705"/>
            <a:ext cx="5005387"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descr="K:\сульжик\DSC_00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4" y="2924944"/>
            <a:ext cx="5726956" cy="3817971"/>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K:\сульжик\DSC_0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970" y="2924944"/>
            <a:ext cx="5581353" cy="372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1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wipe(down)">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wipe(down)">
                                      <p:cBhvr>
                                        <p:cTn id="1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462" y="260648"/>
            <a:ext cx="9083538" cy="4893647"/>
          </a:xfrm>
          <a:prstGeom prst="rect">
            <a:avLst/>
          </a:prstGeom>
        </p:spPr>
        <p:txBody>
          <a:bodyPr wrap="square">
            <a:spAutoFit/>
          </a:bodyPr>
          <a:lstStyle/>
          <a:p>
            <a:pPr algn="just"/>
            <a:r>
              <a:rPr lang="ru-RU" dirty="0" smtClean="0"/>
              <a:t> </a:t>
            </a:r>
            <a:r>
              <a:rPr lang="ru-RU" sz="2400" dirty="0" smtClean="0">
                <a:latin typeface="Times New Roman" panose="02020603050405020304" pitchFamily="18" charset="0"/>
                <a:cs typeface="Times New Roman" panose="02020603050405020304" pitchFamily="18" charset="0"/>
              </a:rPr>
              <a:t>Для </a:t>
            </a:r>
            <a:r>
              <a:rPr lang="ru-RU" sz="2400" dirty="0" err="1" smtClean="0">
                <a:latin typeface="Times New Roman" panose="02020603050405020304" pitchFamily="18" charset="0"/>
                <a:cs typeface="Times New Roman" panose="02020603050405020304" pitchFamily="18" charset="0"/>
              </a:rPr>
              <a:t>дитини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дошкільного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віку</a:t>
            </a:r>
            <a:r>
              <a:rPr lang="ru-RU" sz="2400" dirty="0" smtClean="0">
                <a:latin typeface="Times New Roman" panose="02020603050405020304" pitchFamily="18" charset="0"/>
                <a:cs typeface="Times New Roman" panose="02020603050405020304" pitchFamily="18" charset="0"/>
              </a:rPr>
              <a:t> головне –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діяти</a:t>
            </a:r>
            <a:r>
              <a:rPr lang="ru-RU" sz="2400" dirty="0" smtClean="0">
                <a:latin typeface="Times New Roman" panose="02020603050405020304" pitchFamily="18" charset="0"/>
                <a:cs typeface="Times New Roman" panose="02020603050405020304" pitchFamily="18" charset="0"/>
              </a:rPr>
              <a:t>, стати </a:t>
            </a:r>
            <a:r>
              <a:rPr lang="ru-RU" sz="2400" dirty="0" err="1" smtClean="0">
                <a:latin typeface="Times New Roman" panose="02020603050405020304" pitchFamily="18" charset="0"/>
                <a:cs typeface="Times New Roman" panose="02020603050405020304" pitchFamily="18" charset="0"/>
              </a:rPr>
              <a:t>безпосереднім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суб’єктом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гри</a:t>
            </a:r>
            <a:r>
              <a:rPr lang="ru-RU" sz="2400" dirty="0" smtClean="0">
                <a:latin typeface="Times New Roman" panose="02020603050405020304" pitchFamily="18" charset="0"/>
                <a:cs typeface="Times New Roman" panose="02020603050405020304" pitchFamily="18" charset="0"/>
              </a:rPr>
              <a:t>. А </a:t>
            </a:r>
            <a:r>
              <a:rPr lang="ru-RU" sz="2400" dirty="0" err="1" smtClean="0">
                <a:latin typeface="Times New Roman" panose="02020603050405020304" pitchFamily="18" charset="0"/>
                <a:cs typeface="Times New Roman" panose="02020603050405020304" pitchFamily="18" charset="0"/>
              </a:rPr>
              <a:t>діють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наші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малята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по-різному</a:t>
            </a:r>
            <a:r>
              <a:rPr lang="ru-RU" sz="2400" dirty="0" smtClean="0">
                <a:latin typeface="Times New Roman" panose="02020603050405020304" pitchFamily="18" charset="0"/>
                <a:cs typeface="Times New Roman" panose="02020603050405020304" pitchFamily="18" charset="0"/>
              </a:rPr>
              <a:t>, тому і не </a:t>
            </a:r>
            <a:r>
              <a:rPr lang="ru-RU" sz="2400" dirty="0" err="1" smtClean="0">
                <a:latin typeface="Times New Roman" panose="02020603050405020304" pitchFamily="18" charset="0"/>
                <a:cs typeface="Times New Roman" panose="02020603050405020304" pitchFamily="18" charset="0"/>
              </a:rPr>
              <a:t>схожі</a:t>
            </a:r>
            <a:r>
              <a:rPr lang="ru-RU" sz="2400" dirty="0" smtClean="0">
                <a:latin typeface="Times New Roman" panose="02020603050405020304" pitchFamily="18" charset="0"/>
                <a:cs typeface="Times New Roman" panose="02020603050405020304" pitchFamily="18" charset="0"/>
              </a:rPr>
              <a:t> один на одного. </a:t>
            </a:r>
            <a:r>
              <a:rPr lang="ru-RU" sz="2400" dirty="0" err="1" smtClean="0">
                <a:latin typeface="Times New Roman" panose="02020603050405020304" pitchFamily="18" charset="0"/>
                <a:cs typeface="Times New Roman" panose="02020603050405020304" pitchFamily="18" charset="0"/>
              </a:rPr>
              <a:t>Підлаштуватись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під</a:t>
            </a:r>
            <a:r>
              <a:rPr lang="ru-RU" sz="2400" dirty="0" smtClean="0">
                <a:latin typeface="Times New Roman" panose="02020603050405020304" pitchFamily="18" charset="0"/>
                <a:cs typeface="Times New Roman" panose="02020603050405020304" pitchFamily="18" charset="0"/>
              </a:rPr>
              <a:t> потребу </a:t>
            </a:r>
            <a:r>
              <a:rPr lang="ru-RU" sz="2400" dirty="0" err="1" smtClean="0">
                <a:latin typeface="Times New Roman" panose="02020603050405020304" pitchFamily="18" charset="0"/>
                <a:cs typeface="Times New Roman" panose="02020603050405020304" pitchFamily="18" charset="0"/>
              </a:rPr>
              <a:t>дитини</a:t>
            </a:r>
            <a:r>
              <a:rPr lang="ru-RU" sz="2400" dirty="0" smtClean="0">
                <a:latin typeface="Times New Roman" panose="02020603050405020304" pitchFamily="18" charset="0"/>
                <a:cs typeface="Times New Roman" panose="02020603050405020304" pitchFamily="18" charset="0"/>
              </a:rPr>
              <a:t> - </a:t>
            </a:r>
            <a:r>
              <a:rPr lang="ru-RU" sz="2400" dirty="0" err="1" smtClean="0">
                <a:latin typeface="Times New Roman" panose="02020603050405020304" pitchFamily="18" charset="0"/>
                <a:cs typeface="Times New Roman" panose="02020603050405020304" pitchFamily="18" charset="0"/>
              </a:rPr>
              <a:t>саме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вимога</a:t>
            </a:r>
            <a:r>
              <a:rPr lang="ru-RU" sz="2400" dirty="0" smtClean="0">
                <a:latin typeface="Times New Roman" panose="02020603050405020304" pitchFamily="18" charset="0"/>
                <a:cs typeface="Times New Roman" panose="02020603050405020304" pitchFamily="18" charset="0"/>
              </a:rPr>
              <a:t> до самого себе </a:t>
            </a:r>
            <a:r>
              <a:rPr lang="ru-RU" sz="2400" dirty="0" err="1" smtClean="0">
                <a:latin typeface="Times New Roman" panose="02020603050405020304" pitchFamily="18" charset="0"/>
                <a:cs typeface="Times New Roman" panose="02020603050405020304" pitchFamily="18" charset="0"/>
              </a:rPr>
              <a:t>має</a:t>
            </a:r>
            <a:r>
              <a:rPr lang="ru-RU" sz="2400" dirty="0" smtClean="0">
                <a:latin typeface="Times New Roman" panose="02020603050405020304" pitchFamily="18" charset="0"/>
                <a:cs typeface="Times New Roman" panose="02020603050405020304" pitchFamily="18" charset="0"/>
              </a:rPr>
              <a:t> стати основною в </a:t>
            </a:r>
            <a:r>
              <a:rPr lang="ru-RU" sz="2400" dirty="0" err="1" smtClean="0">
                <a:latin typeface="Times New Roman" panose="02020603050405020304" pitchFamily="18" charset="0"/>
                <a:cs typeface="Times New Roman" panose="02020603050405020304" pitchFamily="18" charset="0"/>
              </a:rPr>
              <a:t>діяльності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сучасного</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вихователя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Тільки</a:t>
            </a:r>
            <a:r>
              <a:rPr lang="ru-RU" sz="2400" dirty="0" smtClean="0">
                <a:latin typeface="Times New Roman" panose="02020603050405020304" pitchFamily="18" charset="0"/>
                <a:cs typeface="Times New Roman" panose="02020603050405020304" pitchFamily="18" charset="0"/>
              </a:rPr>
              <a:t> дух </a:t>
            </a:r>
            <a:r>
              <a:rPr lang="ru-RU" sz="2400" dirty="0" err="1" smtClean="0">
                <a:latin typeface="Times New Roman" panose="02020603050405020304" pitchFamily="18" charset="0"/>
                <a:cs typeface="Times New Roman" panose="02020603050405020304" pitchFamily="18" charset="0"/>
              </a:rPr>
              <a:t>пошуку</a:t>
            </a:r>
            <a:r>
              <a:rPr lang="ru-RU" sz="2400" dirty="0" smtClean="0">
                <a:latin typeface="Times New Roman" panose="02020603050405020304" pitchFamily="18" charset="0"/>
                <a:cs typeface="Times New Roman" panose="02020603050405020304" pitchFamily="18" charset="0"/>
              </a:rPr>
              <a:t> і </a:t>
            </a:r>
            <a:r>
              <a:rPr lang="ru-RU" sz="2400" dirty="0" err="1" smtClean="0">
                <a:latin typeface="Times New Roman" panose="02020603050405020304" pitchFamily="18" charset="0"/>
                <a:cs typeface="Times New Roman" panose="02020603050405020304" pitchFamily="18" charset="0"/>
              </a:rPr>
              <a:t>досліду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можуть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пробудити</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дитині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радість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пізнання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Дати</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дитині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відчути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радість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відкриття</a:t>
            </a:r>
            <a:r>
              <a:rPr lang="ru-RU" sz="2400" dirty="0" smtClean="0">
                <a:latin typeface="Times New Roman" panose="02020603050405020304" pitchFamily="18" charset="0"/>
                <a:cs typeface="Times New Roman" panose="02020603050405020304" pitchFamily="18" charset="0"/>
              </a:rPr>
              <a:t> з </a:t>
            </a:r>
            <a:r>
              <a:rPr lang="ru-RU" sz="2400" dirty="0" err="1" smtClean="0">
                <a:latin typeface="Times New Roman" panose="02020603050405020304" pitchFamily="18" charset="0"/>
                <a:cs typeface="Times New Roman" panose="02020603050405020304" pitchFamily="18" charset="0"/>
              </a:rPr>
              <a:t>власного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досвіду</a:t>
            </a:r>
            <a:r>
              <a:rPr lang="ru-RU" sz="2400" dirty="0" smtClean="0">
                <a:latin typeface="Times New Roman" panose="02020603050405020304" pitchFamily="18" charset="0"/>
                <a:cs typeface="Times New Roman" panose="02020603050405020304" pitchFamily="18" charset="0"/>
              </a:rPr>
              <a:t> -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надати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можливість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відчути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жагучу</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потребу в </a:t>
            </a:r>
            <a:r>
              <a:rPr lang="ru-RU" sz="2400" dirty="0" err="1" smtClean="0">
                <a:latin typeface="Times New Roman" panose="02020603050405020304" pitchFamily="18" charset="0"/>
                <a:cs typeface="Times New Roman" panose="02020603050405020304" pitchFamily="18" charset="0"/>
              </a:rPr>
              <a:t>нових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знаннях</a:t>
            </a:r>
            <a:r>
              <a:rPr lang="ru-RU" sz="2400" dirty="0" smtClean="0">
                <a:latin typeface="Times New Roman" panose="02020603050405020304" pitchFamily="18" charset="0"/>
                <a:cs typeface="Times New Roman" panose="02020603050405020304" pitchFamily="18" charset="0"/>
              </a:rPr>
              <a:t>. Таким чином, </a:t>
            </a:r>
            <a:r>
              <a:rPr lang="ru-RU" sz="2400" dirty="0" err="1" smtClean="0">
                <a:latin typeface="Times New Roman" panose="02020603050405020304" pitchFamily="18" charset="0"/>
                <a:cs typeface="Times New Roman" panose="02020603050405020304" pitchFamily="18" charset="0"/>
              </a:rPr>
              <a:t>вихователь</a:t>
            </a:r>
            <a:r>
              <a:rPr lang="ru-RU" sz="2400" dirty="0" smtClean="0">
                <a:latin typeface="Times New Roman" panose="02020603050405020304" pitchFamily="18" charset="0"/>
                <a:cs typeface="Times New Roman" panose="02020603050405020304" pitchFamily="18" charset="0"/>
              </a:rPr>
              <a:t> і </a:t>
            </a:r>
            <a:r>
              <a:rPr lang="ru-RU" sz="2400" dirty="0" err="1" smtClean="0">
                <a:latin typeface="Times New Roman" panose="02020603050405020304" pitchFamily="18" charset="0"/>
                <a:cs typeface="Times New Roman" panose="02020603050405020304" pitchFamily="18" charset="0"/>
              </a:rPr>
              <a:t>діти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стають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активними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учасниками</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захоплюючого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дійства</a:t>
            </a:r>
            <a:r>
              <a:rPr lang="ru-RU" sz="2400" dirty="0" smtClean="0">
                <a:latin typeface="Times New Roman" panose="02020603050405020304" pitchFamily="18" charset="0"/>
                <a:cs typeface="Times New Roman" panose="02020603050405020304" pitchFamily="18" charset="0"/>
              </a:rPr>
              <a:t> - </a:t>
            </a:r>
            <a:r>
              <a:rPr lang="ru-RU" sz="2400" dirty="0" err="1" smtClean="0">
                <a:latin typeface="Times New Roman" panose="02020603050405020304" pitchFamily="18" charset="0"/>
                <a:cs typeface="Times New Roman" panose="02020603050405020304" pitchFamily="18" charset="0"/>
              </a:rPr>
              <a:t>квесту</a:t>
            </a:r>
            <a:r>
              <a:rPr lang="ru-RU" sz="2400" dirty="0" smtClean="0">
                <a:latin typeface="Times New Roman" panose="02020603050405020304" pitchFamily="18" charset="0"/>
                <a:cs typeface="Times New Roman" panose="02020603050405020304" pitchFamily="18" charset="0"/>
              </a:rPr>
              <a:t> у </a:t>
            </a:r>
            <a:r>
              <a:rPr lang="ru-RU" sz="2400" dirty="0" err="1" smtClean="0">
                <a:latin typeface="Times New Roman" panose="02020603050405020304" pitchFamily="18" charset="0"/>
                <a:cs typeface="Times New Roman" panose="02020603050405020304" pitchFamily="18" charset="0"/>
              </a:rPr>
              <a:t>пошуках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знань</a:t>
            </a:r>
            <a:r>
              <a:rPr lang="ru-RU" sz="2400" dirty="0" smtClean="0">
                <a:latin typeface="Times New Roman" panose="02020603050405020304" pitchFamily="18" charset="0"/>
                <a:cs typeface="Times New Roman" panose="02020603050405020304" pitchFamily="18" charset="0"/>
              </a:rPr>
              <a:t>.</a:t>
            </a:r>
          </a:p>
          <a:p>
            <a:pPr algn="just"/>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Отже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едьютейнмент</a:t>
            </a:r>
            <a:r>
              <a:rPr lang="ru-RU" sz="2400" dirty="0" smtClean="0">
                <a:latin typeface="Times New Roman" panose="02020603050405020304" pitchFamily="18" charset="0"/>
                <a:cs typeface="Times New Roman" panose="02020603050405020304" pitchFamily="18" charset="0"/>
              </a:rPr>
              <a:t> - не просто </a:t>
            </a:r>
            <a:r>
              <a:rPr lang="ru-RU" sz="2400" dirty="0" err="1" smtClean="0">
                <a:latin typeface="Times New Roman" panose="02020603050405020304" pitchFamily="18" charset="0"/>
                <a:cs typeface="Times New Roman" panose="02020603050405020304" pitchFamily="18" charset="0"/>
              </a:rPr>
              <a:t>навчання</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розвага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залучення</a:t>
            </a:r>
            <a:r>
              <a:rPr lang="ru-RU" sz="2400" dirty="0" smtClean="0">
                <a:latin typeface="Times New Roman" panose="02020603050405020304" pitchFamily="18" charset="0"/>
                <a:cs typeface="Times New Roman" panose="02020603050405020304" pitchFamily="18" charset="0"/>
              </a:rPr>
              <a:t> , </a:t>
            </a:r>
            <a:r>
              <a:rPr lang="ru-RU" sz="2400" dirty="0" err="1" smtClean="0">
                <a:latin typeface="Times New Roman" panose="02020603050405020304" pitchFamily="18" charset="0"/>
                <a:cs typeface="Times New Roman" panose="02020603050405020304" pitchFamily="18" charset="0"/>
              </a:rPr>
              <a:t>навчання</a:t>
            </a:r>
            <a:r>
              <a:rPr lang="ru-RU" sz="2400" dirty="0" smtClean="0">
                <a:latin typeface="Times New Roman" panose="02020603050405020304" pitchFamily="18" charset="0"/>
                <a:cs typeface="Times New Roman" panose="02020603050405020304" pitchFamily="18" charset="0"/>
              </a:rPr>
              <a:t> і </a:t>
            </a:r>
            <a:r>
              <a:rPr lang="ru-RU" sz="2400" dirty="0" err="1" smtClean="0">
                <a:latin typeface="Times New Roman" panose="02020603050405020304" pitchFamily="18" charset="0"/>
                <a:cs typeface="Times New Roman" panose="02020603050405020304" pitchFamily="18" charset="0"/>
              </a:rPr>
              <a:t>захоплення</a:t>
            </a:r>
            <a:r>
              <a:rPr lang="ru-RU" sz="2400" dirty="0" smtClean="0">
                <a:latin typeface="Times New Roman" panose="02020603050405020304" pitchFamily="18" charset="0"/>
                <a:cs typeface="Times New Roman" panose="02020603050405020304" pitchFamily="18" charset="0"/>
              </a:rPr>
              <a:t> за </a:t>
            </a:r>
            <a:r>
              <a:rPr lang="ru-RU" sz="2400" dirty="0" err="1" smtClean="0">
                <a:latin typeface="Times New Roman" panose="02020603050405020304" pitchFamily="18" charset="0"/>
                <a:cs typeface="Times New Roman" panose="02020603050405020304" pitchFamily="18" charset="0"/>
              </a:rPr>
              <a:t>допомогою</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різноманітних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дидактичних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засобів</a:t>
            </a:r>
            <a:r>
              <a:rPr lang="ru-RU" sz="2400" dirty="0" smtClean="0">
                <a:latin typeface="Times New Roman" panose="02020603050405020304" pitchFamily="18" charset="0"/>
                <a:cs typeface="Times New Roman" panose="02020603050405020304" pitchFamily="18" charset="0"/>
              </a:rPr>
              <a:t> та з </a:t>
            </a:r>
            <a:r>
              <a:rPr lang="ru-RU" sz="2400" dirty="0" err="1" smtClean="0">
                <a:latin typeface="Times New Roman" panose="02020603050405020304" pitchFamily="18" charset="0"/>
                <a:cs typeface="Times New Roman" panose="02020603050405020304" pitchFamily="18" charset="0"/>
              </a:rPr>
              <a:t>урахуванням</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психологічних</a:t>
            </a:r>
            <a:r>
              <a:rPr lang="ru-RU" sz="2400" dirty="0" smtClean="0">
                <a:latin typeface="Times New Roman" panose="02020603050405020304" pitchFamily="18" charset="0"/>
                <a:cs typeface="Times New Roman" panose="02020603050405020304" pitchFamily="18" charset="0"/>
              </a:rPr>
              <a:t> потреб </a:t>
            </a:r>
            <a:r>
              <a:rPr lang="ru-RU" sz="2400" dirty="0" err="1" smtClean="0">
                <a:latin typeface="Times New Roman" panose="02020603050405020304" pitchFamily="18" charset="0"/>
                <a:cs typeface="Times New Roman" panose="02020603050405020304" pitchFamily="18" charset="0"/>
              </a:rPr>
              <a:t>дітей</a:t>
            </a:r>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366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332656"/>
            <a:ext cx="7704856" cy="5632311"/>
          </a:xfrm>
          <a:prstGeom prst="rect">
            <a:avLst/>
          </a:prstGeom>
        </p:spPr>
        <p:txBody>
          <a:bodyPr wrap="square">
            <a:spAutoFit/>
          </a:bodyPr>
          <a:lstStyle/>
          <a:p>
            <a:pPr algn="ctr"/>
            <a:r>
              <a:rPr lang="ru-RU" sz="2000" dirty="0" smtClean="0"/>
              <a:t>   </a:t>
            </a:r>
            <a:r>
              <a:rPr lang="ru-RU" sz="2400" b="1" dirty="0" err="1" smtClean="0">
                <a:solidFill>
                  <a:srgbClr val="C00000"/>
                </a:solidFill>
                <a:latin typeface="Times New Roman" panose="02020603050405020304" pitchFamily="18" charset="0"/>
                <a:cs typeface="Times New Roman" panose="02020603050405020304" pitchFamily="18" charset="0"/>
              </a:rPr>
              <a:t>Едьютейнмент</a:t>
            </a:r>
            <a:r>
              <a:rPr lang="ru-RU" sz="2400" b="1" dirty="0" smtClean="0">
                <a:solidFill>
                  <a:srgbClr val="C00000"/>
                </a:solidFill>
                <a:latin typeface="Times New Roman" panose="02020603050405020304" pitchFamily="18" charset="0"/>
                <a:cs typeface="Times New Roman" panose="02020603050405020304" pitchFamily="18" charset="0"/>
              </a:rPr>
              <a:t>: </a:t>
            </a:r>
            <a:r>
              <a:rPr lang="ru-RU" sz="2400" b="1" dirty="0" err="1" smtClean="0">
                <a:solidFill>
                  <a:srgbClr val="C00000"/>
                </a:solidFill>
                <a:latin typeface="Times New Roman" panose="02020603050405020304" pitchFamily="18" charset="0"/>
                <a:cs typeface="Times New Roman" panose="02020603050405020304" pitchFamily="18" charset="0"/>
              </a:rPr>
              <a:t>нові</a:t>
            </a:r>
            <a:r>
              <a:rPr lang="ru-RU" sz="2400" b="1" dirty="0" smtClean="0">
                <a:solidFill>
                  <a:srgbClr val="C00000"/>
                </a:solidFill>
                <a:latin typeface="Times New Roman" panose="02020603050405020304" pitchFamily="18" charset="0"/>
                <a:cs typeface="Times New Roman" panose="02020603050405020304" pitchFamily="18" charset="0"/>
              </a:rPr>
              <a:t> </a:t>
            </a:r>
            <a:r>
              <a:rPr lang="ru-RU" sz="2400" b="1" dirty="0" err="1" smtClean="0">
                <a:solidFill>
                  <a:srgbClr val="C00000"/>
                </a:solidFill>
                <a:latin typeface="Times New Roman" panose="02020603050405020304" pitchFamily="18" charset="0"/>
                <a:cs typeface="Times New Roman" panose="02020603050405020304" pitchFamily="18" charset="0"/>
              </a:rPr>
              <a:t>методи</a:t>
            </a:r>
            <a:r>
              <a:rPr lang="ru-RU" sz="2400" b="1" dirty="0" smtClean="0">
                <a:solidFill>
                  <a:srgbClr val="C00000"/>
                </a:solidFill>
                <a:latin typeface="Times New Roman" panose="02020603050405020304" pitchFamily="18" charset="0"/>
                <a:cs typeface="Times New Roman" panose="02020603050405020304" pitchFamily="18" charset="0"/>
              </a:rPr>
              <a:t> </a:t>
            </a:r>
            <a:r>
              <a:rPr lang="ru-RU" sz="2400" b="1" dirty="0" err="1" smtClean="0">
                <a:solidFill>
                  <a:srgbClr val="C00000"/>
                </a:solidFill>
                <a:latin typeface="Times New Roman" panose="02020603050405020304" pitchFamily="18" charset="0"/>
                <a:cs typeface="Times New Roman" panose="02020603050405020304" pitchFamily="18" charset="0"/>
              </a:rPr>
              <a:t>навчання</a:t>
            </a:r>
            <a:r>
              <a:rPr lang="ru-RU" sz="2400" b="1" dirty="0" smtClean="0">
                <a:solidFill>
                  <a:srgbClr val="C00000"/>
                </a:solidFill>
                <a:latin typeface="Times New Roman" panose="02020603050405020304" pitchFamily="18" charset="0"/>
                <a:cs typeface="Times New Roman" panose="02020603050405020304" pitchFamily="18" charset="0"/>
              </a:rPr>
              <a:t> для «</a:t>
            </a:r>
            <a:r>
              <a:rPr lang="ru-RU" sz="2400" b="1" dirty="0" err="1" smtClean="0">
                <a:solidFill>
                  <a:srgbClr val="C00000"/>
                </a:solidFill>
                <a:latin typeface="Times New Roman" panose="02020603050405020304" pitchFamily="18" charset="0"/>
                <a:cs typeface="Times New Roman" panose="02020603050405020304" pitchFamily="18" charset="0"/>
              </a:rPr>
              <a:t>нових</a:t>
            </a:r>
            <a:r>
              <a:rPr lang="ru-RU" sz="2400" b="1" dirty="0" smtClean="0">
                <a:solidFill>
                  <a:srgbClr val="C00000"/>
                </a:solidFill>
                <a:latin typeface="Times New Roman" panose="02020603050405020304" pitchFamily="18" charset="0"/>
                <a:cs typeface="Times New Roman" panose="02020603050405020304" pitchFamily="18" charset="0"/>
              </a:rPr>
              <a:t>» </a:t>
            </a:r>
            <a:r>
              <a:rPr lang="ru-RU" sz="2400" b="1" dirty="0" err="1" smtClean="0">
                <a:solidFill>
                  <a:srgbClr val="C00000"/>
                </a:solidFill>
                <a:latin typeface="Times New Roman" panose="02020603050405020304" pitchFamily="18" charset="0"/>
                <a:cs typeface="Times New Roman" panose="02020603050405020304" pitchFamily="18" charset="0"/>
              </a:rPr>
              <a:t>дітей</a:t>
            </a:r>
            <a:endParaRPr lang="ru-RU" sz="2400" b="1" dirty="0" smtClean="0">
              <a:solidFill>
                <a:srgbClr val="C00000"/>
              </a:solidFill>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Сучасні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відрізняються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малюків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двадцятирічної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давнини</a:t>
            </a:r>
            <a:r>
              <a:rPr lang="ru-RU" sz="2400" dirty="0" smtClean="0">
                <a:latin typeface="Times New Roman" panose="02020603050405020304" pitchFamily="18" charset="0"/>
                <a:cs typeface="Times New Roman" panose="02020603050405020304" pitchFamily="18" charset="0"/>
              </a:rPr>
              <a:t>. Вони </a:t>
            </a:r>
            <a:r>
              <a:rPr lang="ru-RU" sz="2400" dirty="0" err="1" smtClean="0">
                <a:latin typeface="Times New Roman" panose="02020603050405020304" pitchFamily="18" charset="0"/>
                <a:cs typeface="Times New Roman" panose="02020603050405020304" pitchFamily="18" charset="0"/>
              </a:rPr>
              <a:t>інші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бо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сучасний</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світ</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переповнений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інформацією</a:t>
            </a:r>
            <a:r>
              <a:rPr lang="ru-RU" sz="2400" dirty="0" smtClean="0">
                <a:latin typeface="Times New Roman" panose="02020603050405020304" pitchFamily="18" charset="0"/>
                <a:cs typeface="Times New Roman" panose="02020603050405020304" pitchFamily="18" charset="0"/>
              </a:rPr>
              <a:t>, яка </a:t>
            </a:r>
            <a:r>
              <a:rPr lang="ru-RU" sz="2400" dirty="0" err="1" smtClean="0">
                <a:latin typeface="Times New Roman" panose="02020603050405020304" pitchFamily="18" charset="0"/>
                <a:cs typeface="Times New Roman" panose="02020603050405020304" pitchFamily="18" charset="0"/>
              </a:rPr>
              <a:t>ллється</a:t>
            </a:r>
            <a:r>
              <a:rPr lang="ru-RU" sz="2400" dirty="0" smtClean="0">
                <a:latin typeface="Times New Roman" panose="02020603050405020304" pitchFamily="18" charset="0"/>
                <a:cs typeface="Times New Roman" panose="02020603050405020304" pitchFamily="18" charset="0"/>
              </a:rPr>
              <a:t> на них з </a:t>
            </a:r>
            <a:r>
              <a:rPr lang="ru-RU" sz="2400" dirty="0" err="1" smtClean="0">
                <a:latin typeface="Times New Roman" panose="02020603050405020304" pitchFamily="18" charset="0"/>
                <a:cs typeface="Times New Roman" panose="02020603050405020304" pitchFamily="18" charset="0"/>
              </a:rPr>
              <a:t>різних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джерел</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інколи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навіть</a:t>
            </a:r>
            <a:r>
              <a:rPr lang="ru-RU" sz="2400" dirty="0" smtClean="0">
                <a:latin typeface="Times New Roman" panose="02020603050405020304" pitchFamily="18" charset="0"/>
                <a:cs typeface="Times New Roman" panose="02020603050405020304" pitchFamily="18" charset="0"/>
              </a:rPr>
              <a:t> мимо </a:t>
            </a:r>
            <a:r>
              <a:rPr lang="ru-RU" sz="2400" dirty="0" err="1" smtClean="0">
                <a:latin typeface="Times New Roman" panose="02020603050405020304" pitchFamily="18" charset="0"/>
                <a:cs typeface="Times New Roman" panose="02020603050405020304" pitchFamily="18" charset="0"/>
              </a:rPr>
              <a:t>волі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Мозок</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їх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працює</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по-іншому</a:t>
            </a:r>
            <a:r>
              <a:rPr lang="ru-RU" sz="2400" dirty="0" smtClean="0">
                <a:latin typeface="Times New Roman" panose="02020603050405020304" pitchFamily="18" charset="0"/>
                <a:cs typeface="Times New Roman" panose="02020603050405020304" pitchFamily="18" charset="0"/>
              </a:rPr>
              <a:t>, не так як у нас. Тому не дивно, </a:t>
            </a:r>
            <a:r>
              <a:rPr lang="ru-RU" sz="2400" dirty="0" err="1" smtClean="0">
                <a:latin typeface="Times New Roman" panose="02020603050405020304" pitchFamily="18" charset="0"/>
                <a:cs typeface="Times New Roman" panose="02020603050405020304" pitchFamily="18" charset="0"/>
              </a:rPr>
              <a:t>що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вихованці</a:t>
            </a:r>
            <a:r>
              <a:rPr lang="ru-RU" sz="2400" dirty="0" smtClean="0">
                <a:latin typeface="Times New Roman" panose="02020603050405020304" pitchFamily="18" charset="0"/>
                <a:cs typeface="Times New Roman" panose="02020603050405020304" pitchFamily="18" charset="0"/>
              </a:rPr>
              <a:t> не</a:t>
            </a:r>
          </a:p>
          <a:p>
            <a:pPr algn="just"/>
            <a:r>
              <a:rPr lang="ru-RU" sz="2400" dirty="0" err="1" smtClean="0">
                <a:latin typeface="Times New Roman" panose="02020603050405020304" pitchFamily="18" charset="0"/>
                <a:cs typeface="Times New Roman" panose="02020603050405020304" pitchFamily="18" charset="0"/>
              </a:rPr>
              <a:t>сприймають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інколи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традиційні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методи</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прийоми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навчання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їм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важко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зосередитися</a:t>
            </a:r>
            <a:r>
              <a:rPr lang="ru-RU" sz="2400" dirty="0" smtClean="0">
                <a:latin typeface="Times New Roman" panose="02020603050405020304" pitchFamily="18" charset="0"/>
                <a:cs typeface="Times New Roman" panose="02020603050405020304" pitchFamily="18" charset="0"/>
              </a:rPr>
              <a:t> на </a:t>
            </a:r>
            <a:r>
              <a:rPr lang="ru-RU" sz="2400" dirty="0" err="1" smtClean="0">
                <a:latin typeface="Times New Roman" panose="02020603050405020304" pitchFamily="18" charset="0"/>
                <a:cs typeface="Times New Roman" panose="02020603050405020304" pitchFamily="18" charset="0"/>
              </a:rPr>
              <a:t>певному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виді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діяльності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Діти</a:t>
            </a:r>
            <a:r>
              <a:rPr lang="ru-RU" sz="2400" dirty="0" smtClean="0">
                <a:latin typeface="Times New Roman" panose="02020603050405020304" pitchFamily="18" charset="0"/>
                <a:cs typeface="Times New Roman" panose="02020603050405020304" pitchFamily="18" charset="0"/>
              </a:rPr>
              <a:t> не </a:t>
            </a:r>
            <a:r>
              <a:rPr lang="ru-RU" sz="2400" dirty="0" err="1" smtClean="0">
                <a:latin typeface="Times New Roman" panose="02020603050405020304" pitchFamily="18" charset="0"/>
                <a:cs typeface="Times New Roman" panose="02020603050405020304" pitchFamily="18" charset="0"/>
              </a:rPr>
              <a:t>повинні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підлаштовуватися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під</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старі</a:t>
            </a:r>
            <a:r>
              <a:rPr lang="ru-RU" sz="2400" dirty="0" smtClean="0">
                <a:latin typeface="Times New Roman" panose="02020603050405020304" pitchFamily="18" charset="0"/>
                <a:cs typeface="Times New Roman" panose="02020603050405020304" pitchFamily="18" charset="0"/>
              </a:rPr>
              <a:t> рамки.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нам, </a:t>
            </a:r>
            <a:r>
              <a:rPr lang="ru-RU" sz="2400" dirty="0" err="1" smtClean="0">
                <a:latin typeface="Times New Roman" panose="02020603050405020304" pitchFamily="18" charset="0"/>
                <a:cs typeface="Times New Roman" panose="02020603050405020304" pitchFamily="18" charset="0"/>
              </a:rPr>
              <a:t>дорослим</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потрібно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знаходити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альтернативні</a:t>
            </a:r>
            <a:r>
              <a:rPr lang="ru-RU" sz="2400" dirty="0" smtClean="0">
                <a:latin typeface="Times New Roman" panose="02020603050405020304" pitchFamily="18" charset="0"/>
                <a:cs typeface="Times New Roman" panose="02020603050405020304" pitchFamily="18" charset="0"/>
              </a:rPr>
              <a:t> шляхи для </a:t>
            </a:r>
            <a:r>
              <a:rPr lang="ru-RU" sz="2400" dirty="0" err="1" smtClean="0">
                <a:latin typeface="Times New Roman" panose="02020603050405020304" pitchFamily="18" charset="0"/>
                <a:cs typeface="Times New Roman" panose="02020603050405020304" pitchFamily="18" charset="0"/>
              </a:rPr>
              <a:t>розв’язання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навчальних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завдань</a:t>
            </a:r>
            <a:r>
              <a:rPr lang="ru-RU" sz="2400" dirty="0" smtClean="0">
                <a:latin typeface="Times New Roman" panose="02020603050405020304" pitchFamily="18" charset="0"/>
                <a:cs typeface="Times New Roman" panose="02020603050405020304" pitchFamily="18" charset="0"/>
              </a:rPr>
              <a:t>.</a:t>
            </a:r>
          </a:p>
          <a:p>
            <a:pPr algn="just"/>
            <a:r>
              <a:rPr lang="ru-RU" sz="2400" dirty="0" err="1" smtClean="0">
                <a:latin typeface="Times New Roman" panose="02020603050405020304" pitchFamily="18" charset="0"/>
                <a:cs typeface="Times New Roman" panose="02020603050405020304" pitchFamily="18" charset="0"/>
              </a:rPr>
              <a:t>Найкращих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результатів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можна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досягти</a:t>
            </a:r>
            <a:r>
              <a:rPr lang="ru-RU" sz="2400" dirty="0" smtClean="0">
                <a:latin typeface="Times New Roman" panose="02020603050405020304" pitchFamily="18" charset="0"/>
                <a:cs typeface="Times New Roman" panose="02020603050405020304" pitchFamily="18" charset="0"/>
              </a:rPr>
              <a:t>, коли </a:t>
            </a:r>
            <a:r>
              <a:rPr lang="ru-RU" sz="2400" dirty="0" err="1" smtClean="0">
                <a:latin typeface="Times New Roman" panose="02020603050405020304" pitchFamily="18" charset="0"/>
                <a:cs typeface="Times New Roman" panose="02020603050405020304" pitchFamily="18" charset="0"/>
              </a:rPr>
              <a:t>навчання</a:t>
            </a:r>
            <a:r>
              <a:rPr lang="ru-RU" sz="2400" dirty="0" smtClean="0">
                <a:latin typeface="Times New Roman" panose="02020603050405020304" pitchFamily="18" charset="0"/>
                <a:cs typeface="Times New Roman" panose="02020603050405020304" pitchFamily="18" charset="0"/>
              </a:rPr>
              <a:t> приносить </a:t>
            </a:r>
            <a:r>
              <a:rPr lang="ru-RU" sz="2400" dirty="0" err="1" smtClean="0">
                <a:latin typeface="Times New Roman" panose="02020603050405020304" pitchFamily="18" charset="0"/>
                <a:cs typeface="Times New Roman" panose="02020603050405020304" pitchFamily="18" charset="0"/>
              </a:rPr>
              <a:t>задоволення</a:t>
            </a:r>
            <a:r>
              <a:rPr lang="ru-RU" sz="2400" dirty="0" smtClean="0">
                <a:latin typeface="Times New Roman" panose="02020603050405020304" pitchFamily="18" charset="0"/>
                <a:cs typeface="Times New Roman" panose="02020603050405020304" pitchFamily="18" charset="0"/>
              </a:rPr>
              <a:t> і </a:t>
            </a:r>
            <a:r>
              <a:rPr lang="ru-RU" sz="2400" dirty="0" err="1" smtClean="0">
                <a:latin typeface="Times New Roman" panose="02020603050405020304" pitchFamily="18" charset="0"/>
                <a:cs typeface="Times New Roman" panose="02020603050405020304" pitchFamily="18" charset="0"/>
              </a:rPr>
              <a:t>дітям</a:t>
            </a:r>
            <a:r>
              <a:rPr lang="ru-RU" sz="2400" dirty="0" smtClean="0">
                <a:latin typeface="Times New Roman" panose="02020603050405020304" pitchFamily="18" charset="0"/>
                <a:cs typeface="Times New Roman" panose="02020603050405020304" pitchFamily="18" charset="0"/>
              </a:rPr>
              <a:t>, і педагогам.</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291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155497"/>
            <a:ext cx="8136904" cy="1938992"/>
          </a:xfrm>
          <a:prstGeom prst="rect">
            <a:avLst/>
          </a:prstGeom>
        </p:spPr>
        <p:txBody>
          <a:bodyPr wrap="square">
            <a:spAutoFit/>
          </a:bodyPr>
          <a:lstStyle/>
          <a:p>
            <a:r>
              <a:rPr lang="ru-RU" sz="2400" dirty="0" err="1">
                <a:solidFill>
                  <a:srgbClr val="C00000"/>
                </a:solidFill>
                <a:latin typeface="Times New Roman" panose="02020603050405020304" pitchFamily="18" charset="0"/>
                <a:cs typeface="Times New Roman" panose="02020603050405020304" pitchFamily="18" charset="0"/>
              </a:rPr>
              <a:t>Е</a:t>
            </a:r>
            <a:r>
              <a:rPr lang="ru-RU" sz="2400" dirty="0" err="1" smtClean="0">
                <a:solidFill>
                  <a:srgbClr val="C00000"/>
                </a:solidFill>
                <a:latin typeface="Times New Roman" panose="02020603050405020304" pitchFamily="18" charset="0"/>
                <a:cs typeface="Times New Roman" panose="02020603050405020304" pitchFamily="18" charset="0"/>
              </a:rPr>
              <a:t>дьютейнмент</a:t>
            </a:r>
            <a:r>
              <a:rPr lang="ru-RU" sz="2400" dirty="0" smtClean="0">
                <a:solidFill>
                  <a:srgbClr val="C00000"/>
                </a:solidFill>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новий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термін</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який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об’єднує</a:t>
            </a:r>
            <a:r>
              <a:rPr lang="ru-RU" sz="2400" dirty="0" smtClean="0">
                <a:latin typeface="Times New Roman" panose="02020603050405020304" pitchFamily="18" charset="0"/>
                <a:cs typeface="Times New Roman" panose="02020603050405020304" pitchFamily="18" charset="0"/>
              </a:rPr>
              <a:t> два слова: </a:t>
            </a:r>
            <a:r>
              <a:rPr lang="en-US" sz="2400" dirty="0" smtClean="0">
                <a:latin typeface="Times New Roman" panose="02020603050405020304" pitchFamily="18" charset="0"/>
                <a:cs typeface="Times New Roman" panose="02020603050405020304" pitchFamily="18" charset="0"/>
              </a:rPr>
              <a:t>education +</a:t>
            </a:r>
            <a:r>
              <a:rPr lang="uk-UA"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entertainment (</a:t>
            </a:r>
            <a:r>
              <a:rPr lang="ru-RU" sz="2400" dirty="0" err="1" smtClean="0">
                <a:latin typeface="Times New Roman" panose="02020603050405020304" pitchFamily="18" charset="0"/>
                <a:cs typeface="Times New Roman" panose="02020603050405020304" pitchFamily="18" charset="0"/>
              </a:rPr>
              <a:t>навчання+розвага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Ця</a:t>
            </a:r>
            <a:r>
              <a:rPr lang="ru-RU" sz="2400" dirty="0" smtClean="0">
                <a:latin typeface="Times New Roman" panose="02020603050405020304" pitchFamily="18" charset="0"/>
                <a:cs typeface="Times New Roman" panose="02020603050405020304" pitchFamily="18" charset="0"/>
              </a:rPr>
              <a:t> нова </a:t>
            </a:r>
            <a:r>
              <a:rPr lang="ru-RU" sz="2400" dirty="0" err="1" smtClean="0">
                <a:latin typeface="Times New Roman" panose="02020603050405020304" pitchFamily="18" charset="0"/>
                <a:cs typeface="Times New Roman" panose="02020603050405020304" pitchFamily="18" charset="0"/>
              </a:rPr>
              <a:t>освітня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технологія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поєднує</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собі</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розважальні</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прийоми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методи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інтерактивного</a:t>
            </a:r>
            <a:r>
              <a:rPr lang="ru-RU" sz="2400" dirty="0" smtClean="0">
                <a:latin typeface="Times New Roman" panose="02020603050405020304" pitchFamily="18" charset="0"/>
                <a:cs typeface="Times New Roman" panose="02020603050405020304" pitchFamily="18" charset="0"/>
              </a:rPr>
              <a:t> й активного </a:t>
            </a:r>
            <a:r>
              <a:rPr lang="ru-RU" sz="2400" dirty="0" err="1" smtClean="0">
                <a:latin typeface="Times New Roman" panose="02020603050405020304" pitchFamily="18" charset="0"/>
                <a:cs typeface="Times New Roman" panose="02020603050405020304" pitchFamily="18" charset="0"/>
              </a:rPr>
              <a:t>навчання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мотивацію</a:t>
            </a:r>
            <a:r>
              <a:rPr lang="ru-RU" sz="2400" dirty="0" smtClean="0">
                <a:latin typeface="Times New Roman" panose="02020603050405020304" pitchFamily="18" charset="0"/>
                <a:cs typeface="Times New Roman" panose="02020603050405020304" pitchFamily="18" charset="0"/>
              </a:rPr>
              <a:t> до </a:t>
            </a:r>
            <a:r>
              <a:rPr lang="ru-RU" sz="2400" dirty="0" err="1" smtClean="0">
                <a:latin typeface="Times New Roman" panose="02020603050405020304" pitchFamily="18" charset="0"/>
                <a:cs typeface="Times New Roman" panose="02020603050405020304" pitchFamily="18" charset="0"/>
              </a:rPr>
              <a:t>пізнання</a:t>
            </a:r>
            <a:r>
              <a:rPr lang="ru-RU" sz="2400" dirty="0" smtClean="0">
                <a:latin typeface="Times New Roman" panose="02020603050405020304" pitchFamily="18" charset="0"/>
                <a:cs typeface="Times New Roman" panose="02020603050405020304" pitchFamily="18" charset="0"/>
              </a:rPr>
              <a:t> та </a:t>
            </a:r>
            <a:r>
              <a:rPr lang="ru-RU" sz="2400" dirty="0" err="1" smtClean="0">
                <a:latin typeface="Times New Roman" panose="02020603050405020304" pitchFamily="18" charset="0"/>
                <a:cs typeface="Times New Roman" panose="02020603050405020304" pitchFamily="18" charset="0"/>
              </a:rPr>
              <a:t>взаємодії</a:t>
            </a:r>
            <a:r>
              <a:rPr lang="ru-RU" sz="2400" dirty="0" smtClean="0">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728458" y="2852936"/>
            <a:ext cx="8064896" cy="523220"/>
          </a:xfrm>
          <a:prstGeom prst="rect">
            <a:avLst/>
          </a:prstGeom>
        </p:spPr>
        <p:txBody>
          <a:bodyPr wrap="square">
            <a:spAutoFit/>
          </a:bodyPr>
          <a:lstStyle/>
          <a:p>
            <a:r>
              <a:rPr lang="ru-RU" dirty="0" smtClean="0"/>
              <a:t> </a:t>
            </a:r>
            <a:r>
              <a:rPr lang="ru-RU" sz="2800" dirty="0" err="1" smtClean="0">
                <a:solidFill>
                  <a:srgbClr val="C00000"/>
                </a:solidFill>
                <a:latin typeface="Times New Roman" panose="02020603050405020304" pitchFamily="18" charset="0"/>
                <a:cs typeface="Times New Roman" panose="02020603050405020304" pitchFamily="18" charset="0"/>
              </a:rPr>
              <a:t>К.Крутій</a:t>
            </a:r>
            <a:r>
              <a:rPr lang="ru-RU" sz="2800" dirty="0" smtClean="0">
                <a:solidFill>
                  <a:srgbClr val="C00000"/>
                </a:solidFill>
                <a:latin typeface="Times New Roman" panose="02020603050405020304" pitchFamily="18" charset="0"/>
                <a:cs typeface="Times New Roman" panose="02020603050405020304" pitchFamily="18" charset="0"/>
              </a:rPr>
              <a:t> </a:t>
            </a:r>
            <a:r>
              <a:rPr lang="ru-RU" sz="2800" dirty="0" err="1" smtClean="0">
                <a:solidFill>
                  <a:srgbClr val="C00000"/>
                </a:solidFill>
                <a:latin typeface="Times New Roman" panose="02020603050405020304" pitchFamily="18" charset="0"/>
                <a:cs typeface="Times New Roman" panose="02020603050405020304" pitchFamily="18" charset="0"/>
              </a:rPr>
              <a:t>виділяє</a:t>
            </a:r>
            <a:r>
              <a:rPr lang="ru-RU" sz="2800" dirty="0" smtClean="0">
                <a:solidFill>
                  <a:srgbClr val="C00000"/>
                </a:solidFill>
                <a:latin typeface="Times New Roman" panose="02020603050405020304" pitchFamily="18" charset="0"/>
                <a:cs typeface="Times New Roman" panose="02020603050405020304" pitchFamily="18" charset="0"/>
              </a:rPr>
              <a:t> два </a:t>
            </a:r>
            <a:r>
              <a:rPr lang="ru-RU" sz="2800" dirty="0" err="1" smtClean="0">
                <a:solidFill>
                  <a:srgbClr val="C00000"/>
                </a:solidFill>
                <a:latin typeface="Times New Roman" panose="02020603050405020304" pitchFamily="18" charset="0"/>
                <a:cs typeface="Times New Roman" panose="02020603050405020304" pitchFamily="18" charset="0"/>
              </a:rPr>
              <a:t>різновиди</a:t>
            </a:r>
            <a:r>
              <a:rPr lang="ru-RU" sz="2800" dirty="0" smtClean="0">
                <a:solidFill>
                  <a:srgbClr val="C00000"/>
                </a:solidFill>
                <a:latin typeface="Times New Roman" panose="02020603050405020304" pitchFamily="18" charset="0"/>
                <a:cs typeface="Times New Roman" panose="02020603050405020304" pitchFamily="18" charset="0"/>
              </a:rPr>
              <a:t> </a:t>
            </a:r>
            <a:r>
              <a:rPr lang="ru-RU" sz="2800" dirty="0" err="1" smtClean="0">
                <a:solidFill>
                  <a:srgbClr val="C00000"/>
                </a:solidFill>
                <a:latin typeface="Times New Roman" panose="02020603050405020304" pitchFamily="18" charset="0"/>
                <a:cs typeface="Times New Roman" panose="02020603050405020304" pitchFamily="18" charset="0"/>
              </a:rPr>
              <a:t>едьютейнменту</a:t>
            </a:r>
            <a:r>
              <a:rPr lang="ru-RU" sz="2800" dirty="0" smtClean="0">
                <a:solidFill>
                  <a:srgbClr val="C00000"/>
                </a:solidFill>
                <a:latin typeface="Times New Roman" panose="02020603050405020304" pitchFamily="18" charset="0"/>
                <a:cs typeface="Times New Roman" panose="02020603050405020304" pitchFamily="18" charset="0"/>
              </a:rPr>
              <a:t>:</a:t>
            </a:r>
          </a:p>
        </p:txBody>
      </p:sp>
      <p:sp>
        <p:nvSpPr>
          <p:cNvPr id="7" name="Овал 6"/>
          <p:cNvSpPr/>
          <p:nvPr/>
        </p:nvSpPr>
        <p:spPr>
          <a:xfrm>
            <a:off x="23260" y="3573016"/>
            <a:ext cx="4032448" cy="29523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p:cNvSpPr/>
          <p:nvPr/>
        </p:nvSpPr>
        <p:spPr>
          <a:xfrm>
            <a:off x="539552" y="4310516"/>
            <a:ext cx="3240360" cy="1477328"/>
          </a:xfrm>
          <a:prstGeom prst="rect">
            <a:avLst/>
          </a:prstGeom>
        </p:spPr>
        <p:txBody>
          <a:bodyPr wrap="square">
            <a:spAutoFit/>
          </a:bodyPr>
          <a:lstStyle/>
          <a:p>
            <a:pPr lvl="0"/>
            <a:r>
              <a:rPr lang="ru-RU" dirty="0" smtClean="0">
                <a:solidFill>
                  <a:prstClr val="black"/>
                </a:solidFill>
              </a:rPr>
              <a:t>            </a:t>
            </a:r>
            <a:r>
              <a:rPr lang="ru-RU" b="1" dirty="0" err="1">
                <a:solidFill>
                  <a:prstClr val="black"/>
                </a:solidFill>
              </a:rPr>
              <a:t>П</a:t>
            </a:r>
            <a:r>
              <a:rPr lang="ru-RU" b="1" dirty="0" err="1" smtClean="0">
                <a:solidFill>
                  <a:prstClr val="black"/>
                </a:solidFill>
              </a:rPr>
              <a:t>асивний</a:t>
            </a:r>
            <a:r>
              <a:rPr lang="ru-RU" b="1" dirty="0">
                <a:solidFill>
                  <a:prstClr val="black"/>
                </a:solidFill>
              </a:rPr>
              <a:t>: </a:t>
            </a:r>
            <a:endParaRPr lang="ru-RU" b="1" dirty="0" smtClean="0">
              <a:solidFill>
                <a:prstClr val="black"/>
              </a:solidFill>
            </a:endParaRPr>
          </a:p>
          <a:p>
            <a:pPr lvl="0"/>
            <a:r>
              <a:rPr lang="ru-RU" dirty="0" smtClean="0">
                <a:solidFill>
                  <a:prstClr val="black"/>
                </a:solidFill>
              </a:rPr>
              <a:t>коли </a:t>
            </a:r>
            <a:r>
              <a:rPr lang="ru-RU" dirty="0" err="1">
                <a:solidFill>
                  <a:prstClr val="black"/>
                </a:solidFill>
              </a:rPr>
              <a:t>йдеться</a:t>
            </a:r>
            <a:r>
              <a:rPr lang="ru-RU" dirty="0">
                <a:solidFill>
                  <a:prstClr val="black"/>
                </a:solidFill>
              </a:rPr>
              <a:t> про </a:t>
            </a:r>
            <a:r>
              <a:rPr lang="ru-RU" dirty="0" err="1">
                <a:solidFill>
                  <a:prstClr val="black"/>
                </a:solidFill>
              </a:rPr>
              <a:t>спосіб</a:t>
            </a:r>
            <a:r>
              <a:rPr lang="ru-RU" dirty="0">
                <a:solidFill>
                  <a:prstClr val="black"/>
                </a:solidFill>
              </a:rPr>
              <a:t> </a:t>
            </a:r>
            <a:r>
              <a:rPr lang="ru-RU" dirty="0" err="1">
                <a:solidFill>
                  <a:prstClr val="black"/>
                </a:solidFill>
              </a:rPr>
              <a:t>передачі</a:t>
            </a:r>
            <a:r>
              <a:rPr lang="ru-RU" dirty="0">
                <a:solidFill>
                  <a:prstClr val="black"/>
                </a:solidFill>
              </a:rPr>
              <a:t> </a:t>
            </a:r>
            <a:r>
              <a:rPr lang="ru-RU" dirty="0" err="1">
                <a:solidFill>
                  <a:prstClr val="black"/>
                </a:solidFill>
              </a:rPr>
              <a:t>інформації</a:t>
            </a:r>
            <a:r>
              <a:rPr lang="ru-RU" dirty="0">
                <a:solidFill>
                  <a:prstClr val="black"/>
                </a:solidFill>
              </a:rPr>
              <a:t> та </a:t>
            </a:r>
            <a:r>
              <a:rPr lang="ru-RU" dirty="0" err="1">
                <a:solidFill>
                  <a:prstClr val="black"/>
                </a:solidFill>
              </a:rPr>
              <a:t>навичок</a:t>
            </a:r>
            <a:r>
              <a:rPr lang="ru-RU" dirty="0">
                <a:solidFill>
                  <a:prstClr val="black"/>
                </a:solidFill>
              </a:rPr>
              <a:t> </a:t>
            </a:r>
            <a:r>
              <a:rPr lang="ru-RU" dirty="0" err="1">
                <a:solidFill>
                  <a:prstClr val="black"/>
                </a:solidFill>
              </a:rPr>
              <a:t>дітям</a:t>
            </a:r>
            <a:r>
              <a:rPr lang="ru-RU" dirty="0">
                <a:solidFill>
                  <a:prstClr val="black"/>
                </a:solidFill>
              </a:rPr>
              <a:t>, не </a:t>
            </a:r>
            <a:r>
              <a:rPr lang="ru-RU" dirty="0" err="1">
                <a:solidFill>
                  <a:prstClr val="black"/>
                </a:solidFill>
              </a:rPr>
              <a:t>дуже</a:t>
            </a:r>
            <a:endParaRPr lang="ru-RU" dirty="0">
              <a:solidFill>
                <a:prstClr val="black"/>
              </a:solidFill>
            </a:endParaRPr>
          </a:p>
          <a:p>
            <a:pPr lvl="0"/>
            <a:r>
              <a:rPr lang="ru-RU" dirty="0" err="1">
                <a:solidFill>
                  <a:prstClr val="black"/>
                </a:solidFill>
              </a:rPr>
              <a:t>вмотивованим</a:t>
            </a:r>
            <a:r>
              <a:rPr lang="ru-RU" dirty="0">
                <a:solidFill>
                  <a:prstClr val="black"/>
                </a:solidFill>
              </a:rPr>
              <a:t> до </a:t>
            </a:r>
            <a:r>
              <a:rPr lang="ru-RU" dirty="0" err="1">
                <a:solidFill>
                  <a:prstClr val="black"/>
                </a:solidFill>
              </a:rPr>
              <a:t>навчання</a:t>
            </a:r>
            <a:r>
              <a:rPr lang="ru-RU" dirty="0">
                <a:solidFill>
                  <a:prstClr val="black"/>
                </a:solidFill>
              </a:rPr>
              <a: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906" y="3503780"/>
            <a:ext cx="3900302" cy="302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982865" y="4172017"/>
            <a:ext cx="3456384" cy="1754326"/>
          </a:xfrm>
          <a:prstGeom prst="rect">
            <a:avLst/>
          </a:prstGeom>
        </p:spPr>
        <p:txBody>
          <a:bodyPr wrap="square">
            <a:spAutoFit/>
          </a:bodyPr>
          <a:lstStyle/>
          <a:p>
            <a:r>
              <a:rPr lang="ru-RU" dirty="0" smtClean="0"/>
              <a:t>                 </a:t>
            </a:r>
            <a:r>
              <a:rPr lang="ru-RU" b="1" dirty="0" err="1"/>
              <a:t>А</a:t>
            </a:r>
            <a:r>
              <a:rPr lang="ru-RU" b="1" dirty="0" err="1" smtClean="0"/>
              <a:t>ктивний</a:t>
            </a:r>
            <a:r>
              <a:rPr lang="ru-RU" b="1" dirty="0" smtClean="0"/>
              <a:t>: </a:t>
            </a:r>
          </a:p>
          <a:p>
            <a:r>
              <a:rPr lang="ru-RU" dirty="0" smtClean="0"/>
              <a:t>коли сам </a:t>
            </a:r>
            <a:r>
              <a:rPr lang="ru-RU" dirty="0" err="1" smtClean="0"/>
              <a:t>процес</a:t>
            </a:r>
            <a:r>
              <a:rPr lang="ru-RU" dirty="0" smtClean="0"/>
              <a:t> </a:t>
            </a:r>
            <a:r>
              <a:rPr lang="ru-RU" dirty="0" err="1" smtClean="0"/>
              <a:t>навчання</a:t>
            </a:r>
            <a:r>
              <a:rPr lang="ru-RU" dirty="0" smtClean="0"/>
              <a:t> </a:t>
            </a:r>
            <a:r>
              <a:rPr lang="ru-RU" dirty="0" err="1" smtClean="0"/>
              <a:t>розглядається</a:t>
            </a:r>
            <a:r>
              <a:rPr lang="ru-RU" dirty="0" smtClean="0"/>
              <a:t> як </a:t>
            </a:r>
            <a:r>
              <a:rPr lang="ru-RU" dirty="0" err="1" smtClean="0"/>
              <a:t>розвага</a:t>
            </a:r>
            <a:r>
              <a:rPr lang="ru-RU" dirty="0" smtClean="0"/>
              <a:t>, </a:t>
            </a:r>
            <a:r>
              <a:rPr lang="ru-RU" dirty="0" err="1" smtClean="0"/>
              <a:t>причому</a:t>
            </a:r>
            <a:r>
              <a:rPr lang="ru-RU" dirty="0" smtClean="0"/>
              <a:t> </a:t>
            </a:r>
            <a:r>
              <a:rPr lang="ru-RU" dirty="0" err="1" smtClean="0"/>
              <a:t>інформація</a:t>
            </a:r>
            <a:r>
              <a:rPr lang="ru-RU" dirty="0" smtClean="0"/>
              <a:t> </a:t>
            </a:r>
            <a:r>
              <a:rPr lang="ru-RU" dirty="0" err="1" smtClean="0"/>
              <a:t>або</a:t>
            </a:r>
            <a:endParaRPr lang="ru-RU" dirty="0" smtClean="0"/>
          </a:p>
          <a:p>
            <a:r>
              <a:rPr lang="ru-RU" dirty="0" err="1" smtClean="0"/>
              <a:t>навички</a:t>
            </a:r>
            <a:r>
              <a:rPr lang="ru-RU" dirty="0" smtClean="0"/>
              <a:t> </a:t>
            </a:r>
            <a:r>
              <a:rPr lang="ru-RU" dirty="0" err="1" smtClean="0"/>
              <a:t>можуть</a:t>
            </a:r>
            <a:r>
              <a:rPr lang="ru-RU" dirty="0" smtClean="0"/>
              <a:t> </a:t>
            </a:r>
            <a:r>
              <a:rPr lang="ru-RU" dirty="0" err="1" smtClean="0"/>
              <a:t>засвоюватися</a:t>
            </a:r>
            <a:r>
              <a:rPr lang="ru-RU" dirty="0" smtClean="0"/>
              <a:t> з </a:t>
            </a:r>
            <a:r>
              <a:rPr lang="ru-RU" dirty="0" err="1" smtClean="0"/>
              <a:t>різних</a:t>
            </a:r>
            <a:r>
              <a:rPr lang="ru-RU" dirty="0" smtClean="0"/>
              <a:t> </a:t>
            </a:r>
            <a:r>
              <a:rPr lang="ru-RU" dirty="0" err="1" smtClean="0"/>
              <a:t>джерел</a:t>
            </a:r>
            <a:r>
              <a:rPr lang="ru-RU" dirty="0" smtClean="0"/>
              <a:t>.</a:t>
            </a:r>
            <a:endParaRPr lang="ru-RU" dirty="0"/>
          </a:p>
        </p:txBody>
      </p:sp>
    </p:spTree>
    <p:extLst>
      <p:ext uri="{BB962C8B-B14F-4D97-AF65-F5344CB8AC3E}">
        <p14:creationId xmlns:p14="http://schemas.microsoft.com/office/powerpoint/2010/main" val="3114358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640960" cy="707886"/>
          </a:xfrm>
          <a:prstGeom prst="rect">
            <a:avLst/>
          </a:prstGeom>
        </p:spPr>
        <p:txBody>
          <a:bodyPr wrap="square">
            <a:spAutoFit/>
          </a:bodyPr>
          <a:lstStyle/>
          <a:p>
            <a:r>
              <a:rPr lang="uk-UA" sz="2000" dirty="0" smtClean="0">
                <a:solidFill>
                  <a:srgbClr val="C00000"/>
                </a:solidFill>
                <a:latin typeface="Times New Roman" panose="02020603050405020304" pitchFamily="18" charset="0"/>
                <a:cs typeface="Times New Roman" panose="02020603050405020304" pitchFamily="18" charset="0"/>
              </a:rPr>
              <a:t>Порівняльна таблиця різних підходів до організації навчання дошкільників</a:t>
            </a:r>
          </a:p>
          <a:p>
            <a:r>
              <a:rPr lang="uk-UA" sz="2000" dirty="0" smtClean="0">
                <a:solidFill>
                  <a:srgbClr val="C00000"/>
                </a:solidFill>
              </a:rPr>
              <a:t>                                           </a:t>
            </a:r>
            <a:r>
              <a:rPr lang="uk-UA" sz="2000" dirty="0" smtClean="0">
                <a:solidFill>
                  <a:srgbClr val="C00000"/>
                </a:solidFill>
                <a:latin typeface="Times New Roman" panose="02020603050405020304" pitchFamily="18" charset="0"/>
                <a:cs typeface="Times New Roman" panose="02020603050405020304" pitchFamily="18" charset="0"/>
              </a:rPr>
              <a:t>( упорядковано К.Крутій )</a:t>
            </a:r>
            <a:endParaRPr lang="uk-UA" sz="2000"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311220101"/>
              </p:ext>
            </p:extLst>
          </p:nvPr>
        </p:nvGraphicFramePr>
        <p:xfrm>
          <a:off x="647564" y="1124744"/>
          <a:ext cx="7992888" cy="5584120"/>
        </p:xfrm>
        <a:graphic>
          <a:graphicData uri="http://schemas.openxmlformats.org/drawingml/2006/table">
            <a:tbl>
              <a:tblPr firstRow="1" firstCol="1" bandRow="1">
                <a:tableStyleId>{F5AB1C69-6EDB-4FF4-983F-18BD219EF322}</a:tableStyleId>
              </a:tblPr>
              <a:tblGrid>
                <a:gridCol w="1440160"/>
                <a:gridCol w="2088232"/>
                <a:gridCol w="2466065"/>
                <a:gridCol w="1998431"/>
              </a:tblGrid>
              <a:tr h="676863">
                <a:tc>
                  <a:txBody>
                    <a:bodyPr/>
                    <a:lstStyle/>
                    <a:p>
                      <a:pPr>
                        <a:lnSpc>
                          <a:spcPct val="115000"/>
                        </a:lnSpc>
                        <a:spcAft>
                          <a:spcPts val="0"/>
                        </a:spcAft>
                      </a:pPr>
                      <a:r>
                        <a:rPr lang="ru-RU" sz="1200" dirty="0" err="1">
                          <a:effectLst/>
                        </a:rPr>
                        <a:t>Критерії</a:t>
                      </a:r>
                      <a:endParaRPr lang="ru-RU" sz="1200" dirty="0">
                        <a:effectLst/>
                      </a:endParaRPr>
                    </a:p>
                    <a:p>
                      <a:pPr>
                        <a:lnSpc>
                          <a:spcPct val="115000"/>
                        </a:lnSpc>
                        <a:spcAft>
                          <a:spcPts val="0"/>
                        </a:spcAft>
                      </a:pPr>
                      <a:r>
                        <a:rPr lang="ru-RU" sz="1200" dirty="0" err="1">
                          <a:effectLst/>
                        </a:rPr>
                        <a:t>порівняння</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Ігрова</a:t>
                      </a:r>
                      <a:r>
                        <a:rPr lang="ru-RU" sz="1200" baseline="0" dirty="0" smtClean="0">
                          <a:effectLst/>
                        </a:rPr>
                        <a:t> </a:t>
                      </a:r>
                      <a:r>
                        <a:rPr lang="ru-RU" sz="1200" dirty="0" err="1" smtClean="0">
                          <a:effectLst/>
                        </a:rPr>
                        <a:t>діяльність</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Елементи</a:t>
                      </a:r>
                      <a:r>
                        <a:rPr lang="ru-RU" sz="1200" baseline="0" dirty="0" smtClean="0">
                          <a:effectLst/>
                        </a:rPr>
                        <a:t> </a:t>
                      </a:r>
                      <a:r>
                        <a:rPr lang="ru-RU" sz="1200" dirty="0" err="1" smtClean="0">
                          <a:effectLst/>
                        </a:rPr>
                        <a:t>навчальної</a:t>
                      </a:r>
                      <a:endParaRPr lang="ru-RU" sz="1200" dirty="0">
                        <a:effectLst/>
                      </a:endParaRPr>
                    </a:p>
                    <a:p>
                      <a:pPr>
                        <a:lnSpc>
                          <a:spcPct val="115000"/>
                        </a:lnSpc>
                        <a:spcAft>
                          <a:spcPts val="0"/>
                        </a:spcAft>
                      </a:pPr>
                      <a:r>
                        <a:rPr lang="ru-RU" sz="1200" dirty="0" err="1">
                          <a:effectLst/>
                        </a:rPr>
                        <a:t>діяльності</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a:effectLst/>
                        </a:rPr>
                        <a:t>Едьютейнмент</a:t>
                      </a:r>
                    </a:p>
                    <a:p>
                      <a:pPr>
                        <a:lnSpc>
                          <a:spcPct val="115000"/>
                        </a:lnSpc>
                        <a:spcAft>
                          <a:spcPts val="0"/>
                        </a:spcAft>
                      </a:pPr>
                      <a:r>
                        <a:rPr lang="ru-RU" sz="1200">
                          <a:effectLst/>
                        </a:rPr>
                        <a:t> </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r>
              <a:tr h="846079">
                <a:tc>
                  <a:txBody>
                    <a:bodyPr/>
                    <a:lstStyle/>
                    <a:p>
                      <a:pPr>
                        <a:lnSpc>
                          <a:spcPct val="115000"/>
                        </a:lnSpc>
                        <a:spcAft>
                          <a:spcPts val="0"/>
                        </a:spcAft>
                      </a:pPr>
                      <a:r>
                        <a:rPr lang="ru-RU" sz="1200">
                          <a:effectLst/>
                        </a:rPr>
                        <a:t>За ініціативою</a:t>
                      </a:r>
                    </a:p>
                    <a:p>
                      <a:pPr>
                        <a:lnSpc>
                          <a:spcPct val="115000"/>
                        </a:lnSpc>
                        <a:spcAft>
                          <a:spcPts val="0"/>
                        </a:spcAft>
                      </a:pPr>
                      <a:r>
                        <a:rPr lang="ru-RU" sz="1200">
                          <a:effectLst/>
                        </a:rPr>
                        <a:t>організатора</a:t>
                      </a:r>
                    </a:p>
                    <a:p>
                      <a:pPr>
                        <a:lnSpc>
                          <a:spcPct val="115000"/>
                        </a:lnSpc>
                        <a:spcAft>
                          <a:spcPts val="0"/>
                        </a:spcAft>
                      </a:pPr>
                      <a:r>
                        <a:rPr lang="ru-RU" sz="1200">
                          <a:effectLst/>
                        </a:rPr>
                        <a:t> </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a:effectLst/>
                        </a:rPr>
                        <a:t>Організована</a:t>
                      </a:r>
                    </a:p>
                    <a:p>
                      <a:pPr>
                        <a:lnSpc>
                          <a:spcPct val="115000"/>
                        </a:lnSpc>
                        <a:spcAft>
                          <a:spcPts val="0"/>
                        </a:spcAft>
                      </a:pPr>
                      <a:r>
                        <a:rPr lang="ru-RU" sz="1200">
                          <a:effectLst/>
                        </a:rPr>
                        <a:t>дитиною</a:t>
                      </a:r>
                    </a:p>
                    <a:p>
                      <a:pPr>
                        <a:lnSpc>
                          <a:spcPct val="115000"/>
                        </a:lnSpc>
                        <a:spcAft>
                          <a:spcPts val="0"/>
                        </a:spcAft>
                      </a:pPr>
                      <a:r>
                        <a:rPr lang="ru-RU" sz="1200">
                          <a:effectLst/>
                        </a:rPr>
                        <a:t> </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Організована</a:t>
                      </a:r>
                      <a:r>
                        <a:rPr lang="ru-RU" sz="1200" baseline="0" dirty="0" smtClean="0">
                          <a:effectLst/>
                        </a:rPr>
                        <a:t> </a:t>
                      </a:r>
                      <a:r>
                        <a:rPr lang="ru-RU" sz="1200" dirty="0" err="1" smtClean="0">
                          <a:effectLst/>
                        </a:rPr>
                        <a:t>дорослим</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Ініціаторами</a:t>
                      </a:r>
                      <a:r>
                        <a:rPr lang="ru-RU" sz="1200" baseline="0" dirty="0" smtClean="0">
                          <a:effectLst/>
                        </a:rPr>
                        <a:t> </a:t>
                      </a:r>
                      <a:r>
                        <a:rPr lang="ru-RU" sz="1200" dirty="0" err="1" smtClean="0">
                          <a:effectLst/>
                        </a:rPr>
                        <a:t>можуть</a:t>
                      </a:r>
                      <a:r>
                        <a:rPr lang="ru-RU" sz="1200" dirty="0" smtClean="0">
                          <a:effectLst/>
                        </a:rPr>
                        <a:t> </a:t>
                      </a:r>
                      <a:r>
                        <a:rPr lang="ru-RU" sz="1200" dirty="0">
                          <a:effectLst/>
                        </a:rPr>
                        <a:t>бути</a:t>
                      </a:r>
                    </a:p>
                    <a:p>
                      <a:pPr>
                        <a:lnSpc>
                          <a:spcPct val="115000"/>
                        </a:lnSpc>
                        <a:spcAft>
                          <a:spcPts val="0"/>
                        </a:spcAft>
                      </a:pPr>
                      <a:r>
                        <a:rPr lang="ru-RU" sz="1200" dirty="0" err="1">
                          <a:effectLst/>
                        </a:rPr>
                        <a:t>дорослий</a:t>
                      </a:r>
                      <a:r>
                        <a:rPr lang="ru-RU" sz="1200" dirty="0">
                          <a:effectLst/>
                        </a:rPr>
                        <a:t> </a:t>
                      </a:r>
                      <a:r>
                        <a:rPr lang="ru-RU" sz="1200" dirty="0" smtClean="0">
                          <a:effectLst/>
                        </a:rPr>
                        <a:t>і</a:t>
                      </a:r>
                      <a:r>
                        <a:rPr lang="ru-RU" sz="1200" baseline="0" dirty="0" smtClean="0">
                          <a:effectLst/>
                        </a:rPr>
                        <a:t> </a:t>
                      </a:r>
                      <a:r>
                        <a:rPr lang="ru-RU" sz="1200" dirty="0" err="1" smtClean="0">
                          <a:effectLst/>
                        </a:rPr>
                        <a:t>дитина</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r>
              <a:tr h="846079">
                <a:tc>
                  <a:txBody>
                    <a:bodyPr/>
                    <a:lstStyle/>
                    <a:p>
                      <a:pPr>
                        <a:lnSpc>
                          <a:spcPct val="115000"/>
                        </a:lnSpc>
                        <a:spcAft>
                          <a:spcPts val="0"/>
                        </a:spcAft>
                      </a:pPr>
                      <a:r>
                        <a:rPr lang="ru-RU" sz="1200" dirty="0">
                          <a:effectLst/>
                        </a:rPr>
                        <a:t>За</a:t>
                      </a:r>
                    </a:p>
                    <a:p>
                      <a:pPr>
                        <a:lnSpc>
                          <a:spcPct val="115000"/>
                        </a:lnSpc>
                        <a:spcAft>
                          <a:spcPts val="0"/>
                        </a:spcAft>
                      </a:pPr>
                      <a:r>
                        <a:rPr lang="ru-RU" sz="1200" dirty="0" err="1">
                          <a:effectLst/>
                        </a:rPr>
                        <a:t>систематичністю</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Безсистемна</a:t>
                      </a:r>
                      <a:r>
                        <a:rPr lang="ru-RU" sz="1200" dirty="0">
                          <a:effectLst/>
                        </a:rPr>
                        <a:t> </a:t>
                      </a: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Подання</a:t>
                      </a:r>
                      <a:r>
                        <a:rPr lang="ru-RU" sz="1200" dirty="0" smtClean="0">
                          <a:effectLst/>
                        </a:rPr>
                        <a:t> </a:t>
                      </a:r>
                      <a:r>
                        <a:rPr lang="ru-RU" sz="1200" dirty="0" err="1" smtClean="0">
                          <a:effectLst/>
                        </a:rPr>
                        <a:t>матеріалу</a:t>
                      </a:r>
                      <a:r>
                        <a:rPr lang="ru-RU" sz="1200" baseline="0" dirty="0" smtClean="0">
                          <a:effectLst/>
                        </a:rPr>
                        <a:t> </a:t>
                      </a:r>
                      <a:r>
                        <a:rPr lang="ru-RU" sz="1200" dirty="0" err="1" smtClean="0">
                          <a:effectLst/>
                        </a:rPr>
                        <a:t>систематичне</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Може</a:t>
                      </a:r>
                      <a:r>
                        <a:rPr lang="ru-RU" sz="1200" dirty="0">
                          <a:effectLst/>
                        </a:rPr>
                        <a:t> бути </a:t>
                      </a:r>
                      <a:r>
                        <a:rPr lang="ru-RU" sz="1200" dirty="0" smtClean="0">
                          <a:effectLst/>
                        </a:rPr>
                        <a:t>як</a:t>
                      </a:r>
                      <a:r>
                        <a:rPr lang="ru-RU" sz="1200" baseline="0" dirty="0" smtClean="0">
                          <a:effectLst/>
                        </a:rPr>
                        <a:t> </a:t>
                      </a:r>
                      <a:r>
                        <a:rPr lang="ru-RU" sz="1200" dirty="0" err="1" smtClean="0">
                          <a:effectLst/>
                        </a:rPr>
                        <a:t>систематичним</a:t>
                      </a:r>
                      <a:r>
                        <a:rPr lang="ru-RU" sz="1200" dirty="0">
                          <a:effectLst/>
                        </a:rPr>
                        <a:t>,</a:t>
                      </a:r>
                    </a:p>
                    <a:p>
                      <a:pPr>
                        <a:lnSpc>
                          <a:spcPct val="115000"/>
                        </a:lnSpc>
                        <a:spcAft>
                          <a:spcPts val="0"/>
                        </a:spcAft>
                      </a:pPr>
                      <a:r>
                        <a:rPr lang="ru-RU" sz="1200" dirty="0">
                          <a:effectLst/>
                        </a:rPr>
                        <a:t>так </a:t>
                      </a:r>
                      <a:r>
                        <a:rPr lang="ru-RU" sz="1200" dirty="0" smtClean="0">
                          <a:effectLst/>
                        </a:rPr>
                        <a:t>і</a:t>
                      </a:r>
                      <a:r>
                        <a:rPr lang="ru-RU" sz="1200" baseline="0" dirty="0" smtClean="0">
                          <a:effectLst/>
                        </a:rPr>
                        <a:t> </a:t>
                      </a:r>
                      <a:r>
                        <a:rPr lang="ru-RU" sz="1200" dirty="0" err="1" smtClean="0">
                          <a:effectLst/>
                        </a:rPr>
                        <a:t>безсистемним</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r>
              <a:tr h="846079">
                <a:tc>
                  <a:txBody>
                    <a:bodyPr/>
                    <a:lstStyle/>
                    <a:p>
                      <a:pPr>
                        <a:lnSpc>
                          <a:spcPct val="115000"/>
                        </a:lnSpc>
                        <a:spcAft>
                          <a:spcPts val="0"/>
                        </a:spcAft>
                      </a:pPr>
                      <a:r>
                        <a:rPr lang="ru-RU" sz="1200">
                          <a:effectLst/>
                        </a:rPr>
                        <a:t>За</a:t>
                      </a:r>
                    </a:p>
                    <a:p>
                      <a:pPr>
                        <a:lnSpc>
                          <a:spcPct val="115000"/>
                        </a:lnSpc>
                        <a:spcAft>
                          <a:spcPts val="0"/>
                        </a:spcAft>
                      </a:pPr>
                      <a:r>
                        <a:rPr lang="ru-RU" sz="1200">
                          <a:effectLst/>
                        </a:rPr>
                        <a:t>регламентацією в</a:t>
                      </a:r>
                    </a:p>
                    <a:p>
                      <a:pPr>
                        <a:lnSpc>
                          <a:spcPct val="115000"/>
                        </a:lnSpc>
                        <a:spcAft>
                          <a:spcPts val="0"/>
                        </a:spcAft>
                      </a:pPr>
                      <a:r>
                        <a:rPr lang="ru-RU" sz="1200">
                          <a:effectLst/>
                        </a:rPr>
                        <a:t>часі</a:t>
                      </a:r>
                    </a:p>
                    <a:p>
                      <a:pPr>
                        <a:lnSpc>
                          <a:spcPct val="115000"/>
                        </a:lnSpc>
                        <a:spcAft>
                          <a:spcPts val="0"/>
                        </a:spcAft>
                      </a:pPr>
                      <a:r>
                        <a:rPr lang="ru-RU" sz="1200">
                          <a:effectLst/>
                        </a:rPr>
                        <a:t> </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a:effectLst/>
                        </a:rPr>
                        <a:t>Нерегламентована</a:t>
                      </a:r>
                    </a:p>
                    <a:p>
                      <a:pPr>
                        <a:lnSpc>
                          <a:spcPct val="115000"/>
                        </a:lnSpc>
                        <a:spcAft>
                          <a:spcPts val="0"/>
                        </a:spcAft>
                      </a:pPr>
                      <a:r>
                        <a:rPr lang="ru-RU" sz="1200">
                          <a:effectLst/>
                        </a:rPr>
                        <a:t>в часі</a:t>
                      </a:r>
                    </a:p>
                    <a:p>
                      <a:pPr>
                        <a:lnSpc>
                          <a:spcPct val="115000"/>
                        </a:lnSpc>
                        <a:spcAft>
                          <a:spcPts val="0"/>
                        </a:spcAft>
                      </a:pPr>
                      <a:r>
                        <a:rPr lang="ru-RU" sz="1200">
                          <a:effectLst/>
                        </a:rPr>
                        <a:t> </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smtClean="0">
                          <a:effectLst/>
                        </a:rPr>
                        <a:t>Регламентована</a:t>
                      </a:r>
                      <a:r>
                        <a:rPr lang="ru-RU" sz="1200" baseline="0" dirty="0" smtClean="0">
                          <a:effectLst/>
                        </a:rPr>
                        <a:t> </a:t>
                      </a:r>
                      <a:r>
                        <a:rPr lang="ru-RU" sz="1200" dirty="0" smtClean="0">
                          <a:effectLst/>
                        </a:rPr>
                        <a:t>в </a:t>
                      </a:r>
                      <a:r>
                        <a:rPr lang="ru-RU" sz="1200" dirty="0" err="1">
                          <a:effectLst/>
                        </a:rPr>
                        <a:t>часі</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Може</a:t>
                      </a:r>
                      <a:r>
                        <a:rPr lang="ru-RU" sz="1200" dirty="0">
                          <a:effectLst/>
                        </a:rPr>
                        <a:t> бути </a:t>
                      </a:r>
                      <a:r>
                        <a:rPr lang="ru-RU" sz="1200" dirty="0" err="1" smtClean="0">
                          <a:effectLst/>
                        </a:rPr>
                        <a:t>або</a:t>
                      </a:r>
                      <a:r>
                        <a:rPr lang="ru-RU" sz="1200" baseline="0" dirty="0" smtClean="0">
                          <a:effectLst/>
                        </a:rPr>
                        <a:t> </a:t>
                      </a:r>
                      <a:r>
                        <a:rPr lang="ru-RU" sz="1200" dirty="0" smtClean="0">
                          <a:effectLst/>
                        </a:rPr>
                        <a:t>не </a:t>
                      </a:r>
                      <a:r>
                        <a:rPr lang="ru-RU" sz="1200" dirty="0">
                          <a:effectLst/>
                        </a:rPr>
                        <a:t>бути</a:t>
                      </a:r>
                    </a:p>
                    <a:p>
                      <a:pPr>
                        <a:lnSpc>
                          <a:spcPct val="115000"/>
                        </a:lnSpc>
                        <a:spcAft>
                          <a:spcPts val="0"/>
                        </a:spcAft>
                      </a:pPr>
                      <a:r>
                        <a:rPr lang="ru-RU" sz="1200" dirty="0" err="1" smtClean="0">
                          <a:effectLst/>
                        </a:rPr>
                        <a:t>Регламентованою</a:t>
                      </a:r>
                      <a:r>
                        <a:rPr lang="ru-RU" sz="1200" baseline="0" dirty="0" smtClean="0">
                          <a:effectLst/>
                        </a:rPr>
                        <a:t> </a:t>
                      </a:r>
                      <a:r>
                        <a:rPr lang="ru-RU" sz="1200" dirty="0" smtClean="0">
                          <a:effectLst/>
                        </a:rPr>
                        <a:t>в </a:t>
                      </a:r>
                      <a:r>
                        <a:rPr lang="ru-RU" sz="1200" dirty="0" err="1">
                          <a:effectLst/>
                        </a:rPr>
                        <a:t>часі</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r>
              <a:tr h="2369020">
                <a:tc>
                  <a:txBody>
                    <a:bodyPr/>
                    <a:lstStyle/>
                    <a:p>
                      <a:pPr>
                        <a:lnSpc>
                          <a:spcPct val="115000"/>
                        </a:lnSpc>
                        <a:spcAft>
                          <a:spcPts val="0"/>
                        </a:spcAft>
                      </a:pPr>
                      <a:r>
                        <a:rPr lang="ru-RU" sz="1200">
                          <a:effectLst/>
                        </a:rPr>
                        <a:t>За результатом</a:t>
                      </a:r>
                      <a:endParaRPr lang="ru-RU" sz="120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Засвоєння</a:t>
                      </a:r>
                      <a:r>
                        <a:rPr lang="ru-RU" sz="1200" dirty="0">
                          <a:effectLst/>
                        </a:rPr>
                        <a:t> </a:t>
                      </a:r>
                      <a:r>
                        <a:rPr lang="ru-RU" sz="1200" dirty="0" smtClean="0">
                          <a:effectLst/>
                        </a:rPr>
                        <a:t>та</a:t>
                      </a:r>
                      <a:r>
                        <a:rPr lang="ru-RU" sz="1200" baseline="0" dirty="0" smtClean="0">
                          <a:effectLst/>
                        </a:rPr>
                        <a:t> </a:t>
                      </a:r>
                      <a:r>
                        <a:rPr lang="ru-RU" sz="1200" dirty="0" err="1" smtClean="0">
                          <a:effectLst/>
                        </a:rPr>
                        <a:t>формування</a:t>
                      </a:r>
                      <a:r>
                        <a:rPr lang="ru-RU" sz="1200" dirty="0" smtClean="0">
                          <a:effectLst/>
                        </a:rPr>
                        <a:t> </a:t>
                      </a:r>
                      <a:r>
                        <a:rPr lang="ru-RU" sz="1200" dirty="0" err="1" smtClean="0">
                          <a:effectLst/>
                        </a:rPr>
                        <a:t>дій,умінь</a:t>
                      </a:r>
                      <a:r>
                        <a:rPr lang="ru-RU" sz="1200" dirty="0" smtClean="0">
                          <a:effectLst/>
                        </a:rPr>
                        <a:t> </a:t>
                      </a:r>
                      <a:r>
                        <a:rPr lang="ru-RU" sz="1200" dirty="0">
                          <a:effectLst/>
                        </a:rPr>
                        <a:t>, </a:t>
                      </a:r>
                      <a:r>
                        <a:rPr lang="ru-RU" sz="1200" dirty="0" err="1">
                          <a:effectLst/>
                        </a:rPr>
                        <a:t>навичок</a:t>
                      </a:r>
                      <a:endParaRPr lang="ru-RU" sz="1200" dirty="0">
                        <a:effectLst/>
                      </a:endParaRPr>
                    </a:p>
                    <a:p>
                      <a:pPr>
                        <a:lnSpc>
                          <a:spcPct val="115000"/>
                        </a:lnSpc>
                        <a:spcAft>
                          <a:spcPts val="0"/>
                        </a:spcAft>
                      </a:pPr>
                      <a:r>
                        <a:rPr lang="ru-RU" sz="1200" dirty="0">
                          <a:effectLst/>
                        </a:rPr>
                        <a:t> </a:t>
                      </a:r>
                      <a:r>
                        <a:rPr lang="ru-RU" sz="1200" dirty="0" smtClean="0">
                          <a:effectLst/>
                        </a:rPr>
                        <a:t>Моральна </a:t>
                      </a:r>
                      <a:r>
                        <a:rPr lang="ru-RU" sz="1200" dirty="0" err="1" smtClean="0">
                          <a:effectLst/>
                        </a:rPr>
                        <a:t>вихованість</a:t>
                      </a:r>
                      <a:endParaRPr lang="ru-RU" sz="1200" dirty="0">
                        <a:effectLst/>
                      </a:endParaRPr>
                    </a:p>
                    <a:p>
                      <a:pPr>
                        <a:lnSpc>
                          <a:spcPct val="115000"/>
                        </a:lnSpc>
                        <a:spcAft>
                          <a:spcPts val="0"/>
                        </a:spcAft>
                      </a:pPr>
                      <a:r>
                        <a:rPr lang="ru-RU" sz="1200" dirty="0">
                          <a:effectLst/>
                        </a:rPr>
                        <a:t> </a:t>
                      </a:r>
                      <a:r>
                        <a:rPr lang="ru-RU" sz="1200" dirty="0" err="1" smtClean="0">
                          <a:effectLst/>
                        </a:rPr>
                        <a:t>Інтелектуальний</a:t>
                      </a:r>
                      <a:r>
                        <a:rPr lang="ru-RU" sz="1200" dirty="0" smtClean="0">
                          <a:effectLst/>
                        </a:rPr>
                        <a:t> і</a:t>
                      </a:r>
                      <a:r>
                        <a:rPr lang="ru-RU" sz="1200" baseline="0" dirty="0" smtClean="0">
                          <a:effectLst/>
                        </a:rPr>
                        <a:t> </a:t>
                      </a:r>
                      <a:r>
                        <a:rPr lang="ru-RU" sz="1200" dirty="0" err="1" smtClean="0">
                          <a:effectLst/>
                        </a:rPr>
                        <a:t>фізичний</a:t>
                      </a:r>
                      <a:r>
                        <a:rPr lang="ru-RU" sz="1200" baseline="0" dirty="0">
                          <a:effectLst/>
                        </a:rPr>
                        <a:t> </a:t>
                      </a:r>
                      <a:r>
                        <a:rPr lang="ru-RU" sz="1200" dirty="0" err="1" smtClean="0">
                          <a:effectLst/>
                        </a:rPr>
                        <a:t>розвиток</a:t>
                      </a:r>
                      <a:endParaRPr lang="ru-RU" sz="1200" dirty="0">
                        <a:effectLst/>
                      </a:endParaRPr>
                    </a:p>
                    <a:p>
                      <a:pPr>
                        <a:lnSpc>
                          <a:spcPct val="115000"/>
                        </a:lnSpc>
                        <a:spcAft>
                          <a:spcPts val="0"/>
                        </a:spcAft>
                      </a:pPr>
                      <a:r>
                        <a:rPr lang="ru-RU" sz="1200" dirty="0">
                          <a:effectLst/>
                        </a:rPr>
                        <a:t> </a:t>
                      </a:r>
                      <a:r>
                        <a:rPr lang="ru-RU" sz="1200" dirty="0" err="1" smtClean="0">
                          <a:effectLst/>
                        </a:rPr>
                        <a:t>Якісні</a:t>
                      </a:r>
                      <a:r>
                        <a:rPr lang="ru-RU" sz="1200" dirty="0" smtClean="0">
                          <a:effectLst/>
                        </a:rPr>
                        <a:t> </a:t>
                      </a:r>
                      <a:r>
                        <a:rPr lang="ru-RU" sz="1200" dirty="0" err="1">
                          <a:effectLst/>
                        </a:rPr>
                        <a:t>зміни</a:t>
                      </a:r>
                      <a:r>
                        <a:rPr lang="ru-RU" sz="1200" dirty="0">
                          <a:effectLst/>
                        </a:rPr>
                        <a:t> </a:t>
                      </a:r>
                      <a:r>
                        <a:rPr lang="ru-RU" sz="1200" dirty="0" smtClean="0">
                          <a:effectLst/>
                        </a:rPr>
                        <a:t>у</a:t>
                      </a:r>
                      <a:r>
                        <a:rPr lang="ru-RU" sz="1200" baseline="0" dirty="0" smtClean="0">
                          <a:effectLst/>
                        </a:rPr>
                        <a:t> </a:t>
                      </a:r>
                      <a:r>
                        <a:rPr lang="ru-RU" sz="1200" dirty="0" err="1" smtClean="0">
                          <a:effectLst/>
                        </a:rPr>
                        <a:t>психіці</a:t>
                      </a:r>
                      <a:r>
                        <a:rPr lang="ru-RU" sz="1200" dirty="0" smtClean="0">
                          <a:effectLst/>
                        </a:rPr>
                        <a:t> </a:t>
                      </a:r>
                      <a:r>
                        <a:rPr lang="ru-RU" sz="1200" dirty="0" err="1">
                          <a:effectLst/>
                        </a:rPr>
                        <a:t>дитини</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Засвоєння</a:t>
                      </a:r>
                      <a:r>
                        <a:rPr lang="ru-RU" sz="1200" dirty="0">
                          <a:effectLst/>
                        </a:rPr>
                        <a:t> </a:t>
                      </a:r>
                      <a:r>
                        <a:rPr lang="ru-RU" sz="1200" dirty="0" err="1" smtClean="0">
                          <a:effectLst/>
                        </a:rPr>
                        <a:t>знань</a:t>
                      </a:r>
                      <a:r>
                        <a:rPr lang="ru-RU" sz="1200" dirty="0" smtClean="0">
                          <a:effectLst/>
                        </a:rPr>
                        <a:t>,</a:t>
                      </a:r>
                      <a:r>
                        <a:rPr lang="ru-RU" sz="1200" baseline="0" dirty="0" smtClean="0">
                          <a:effectLst/>
                        </a:rPr>
                        <a:t> </a:t>
                      </a:r>
                      <a:r>
                        <a:rPr lang="ru-RU" sz="1200" dirty="0" err="1" smtClean="0">
                          <a:effectLst/>
                        </a:rPr>
                        <a:t>умінь</a:t>
                      </a:r>
                      <a:r>
                        <a:rPr lang="ru-RU" sz="1200" dirty="0" smtClean="0">
                          <a:effectLst/>
                        </a:rPr>
                        <a:t> </a:t>
                      </a:r>
                      <a:r>
                        <a:rPr lang="ru-RU" sz="1200" dirty="0">
                          <a:effectLst/>
                        </a:rPr>
                        <a:t>і </a:t>
                      </a:r>
                      <a:r>
                        <a:rPr lang="ru-RU" sz="1200" dirty="0" err="1">
                          <a:effectLst/>
                        </a:rPr>
                        <a:t>навичок</a:t>
                      </a:r>
                      <a:endParaRPr lang="ru-RU" sz="1200" dirty="0">
                        <a:effectLst/>
                      </a:endParaRPr>
                    </a:p>
                    <a:p>
                      <a:pPr>
                        <a:lnSpc>
                          <a:spcPct val="115000"/>
                        </a:lnSpc>
                        <a:spcAft>
                          <a:spcPts val="0"/>
                        </a:spcAft>
                      </a:pPr>
                      <a:r>
                        <a:rPr lang="ru-RU" sz="1200" dirty="0">
                          <a:effectLst/>
                        </a:rPr>
                        <a:t> </a:t>
                      </a:r>
                    </a:p>
                    <a:p>
                      <a:pPr>
                        <a:lnSpc>
                          <a:spcPct val="115000"/>
                        </a:lnSpc>
                        <a:spcAft>
                          <a:spcPts val="0"/>
                        </a:spcAft>
                      </a:pPr>
                      <a:r>
                        <a:rPr lang="ru-RU" sz="1200" dirty="0" err="1" smtClean="0">
                          <a:effectLst/>
                        </a:rPr>
                        <a:t>Психічний</a:t>
                      </a:r>
                      <a:r>
                        <a:rPr lang="ru-RU" sz="1200" dirty="0" smtClean="0">
                          <a:effectLst/>
                        </a:rPr>
                        <a:t> </a:t>
                      </a:r>
                      <a:r>
                        <a:rPr lang="ru-RU" sz="1200" dirty="0" err="1" smtClean="0">
                          <a:effectLst/>
                        </a:rPr>
                        <a:t>розвиток</a:t>
                      </a:r>
                      <a:r>
                        <a:rPr lang="ru-RU" sz="1200" dirty="0" smtClean="0">
                          <a:effectLst/>
                        </a:rPr>
                        <a:t> </a:t>
                      </a:r>
                      <a:r>
                        <a:rPr lang="ru-RU" sz="1200" dirty="0" err="1" smtClean="0">
                          <a:effectLst/>
                        </a:rPr>
                        <a:t>дитини</a:t>
                      </a:r>
                      <a:r>
                        <a:rPr lang="ru-RU" sz="1200" dirty="0" smtClean="0">
                          <a:effectLst/>
                        </a:rPr>
                        <a:t> (</a:t>
                      </a:r>
                      <a:r>
                        <a:rPr lang="ru-RU" sz="1200" dirty="0" err="1" smtClean="0">
                          <a:effectLst/>
                        </a:rPr>
                        <a:t>пізнавальна</a:t>
                      </a:r>
                      <a:r>
                        <a:rPr lang="ru-RU" sz="1200" baseline="0" dirty="0">
                          <a:effectLst/>
                        </a:rPr>
                        <a:t> </a:t>
                      </a:r>
                      <a:r>
                        <a:rPr lang="ru-RU" sz="1200" dirty="0" smtClean="0">
                          <a:effectLst/>
                        </a:rPr>
                        <a:t>сфера</a:t>
                      </a:r>
                      <a:r>
                        <a:rPr lang="ru-RU" sz="1200" dirty="0">
                          <a:effectLst/>
                        </a:rPr>
                        <a:t>)</a:t>
                      </a:r>
                    </a:p>
                    <a:p>
                      <a:pPr>
                        <a:lnSpc>
                          <a:spcPct val="115000"/>
                        </a:lnSpc>
                        <a:spcAft>
                          <a:spcPts val="0"/>
                        </a:spcAft>
                      </a:pPr>
                      <a:r>
                        <a:rPr lang="ru-RU" sz="1200" dirty="0">
                          <a:effectLst/>
                        </a:rPr>
                        <a:t> </a:t>
                      </a:r>
                    </a:p>
                    <a:p>
                      <a:pPr>
                        <a:lnSpc>
                          <a:spcPct val="115000"/>
                        </a:lnSpc>
                        <a:spcAft>
                          <a:spcPts val="0"/>
                        </a:spcAft>
                      </a:pPr>
                      <a:r>
                        <a:rPr lang="ru-RU" sz="1200" dirty="0" err="1">
                          <a:effectLst/>
                        </a:rPr>
                        <a:t>Вихованість</a:t>
                      </a:r>
                      <a:endParaRPr lang="ru-RU" sz="1200" dirty="0">
                        <a:effectLst/>
                      </a:endParaRP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c>
                  <a:txBody>
                    <a:bodyPr/>
                    <a:lstStyle/>
                    <a:p>
                      <a:pPr>
                        <a:lnSpc>
                          <a:spcPct val="115000"/>
                        </a:lnSpc>
                        <a:spcAft>
                          <a:spcPts val="0"/>
                        </a:spcAft>
                      </a:pPr>
                      <a:r>
                        <a:rPr lang="ru-RU" sz="1200" dirty="0" err="1">
                          <a:effectLst/>
                        </a:rPr>
                        <a:t>Засвоєння</a:t>
                      </a:r>
                      <a:r>
                        <a:rPr lang="ru-RU" sz="1200" dirty="0">
                          <a:effectLst/>
                        </a:rPr>
                        <a:t> </a:t>
                      </a:r>
                      <a:r>
                        <a:rPr lang="ru-RU" sz="1200" dirty="0" err="1">
                          <a:effectLst/>
                        </a:rPr>
                        <a:t>вмінь</a:t>
                      </a:r>
                      <a:r>
                        <a:rPr lang="ru-RU" sz="1200" dirty="0">
                          <a:effectLst/>
                        </a:rPr>
                        <a:t> </a:t>
                      </a:r>
                      <a:r>
                        <a:rPr lang="ru-RU" sz="1200" dirty="0" smtClean="0">
                          <a:effectLst/>
                        </a:rPr>
                        <a:t>і</a:t>
                      </a:r>
                      <a:r>
                        <a:rPr lang="ru-RU" sz="1200" baseline="0" dirty="0" smtClean="0">
                          <a:effectLst/>
                        </a:rPr>
                        <a:t> </a:t>
                      </a:r>
                      <a:r>
                        <a:rPr lang="ru-RU" sz="1200" dirty="0" err="1" smtClean="0">
                          <a:effectLst/>
                        </a:rPr>
                        <a:t>навичок</a:t>
                      </a:r>
                      <a:endParaRPr lang="ru-RU" sz="1200" dirty="0">
                        <a:effectLst/>
                      </a:endParaRPr>
                    </a:p>
                    <a:p>
                      <a:pPr>
                        <a:lnSpc>
                          <a:spcPct val="115000"/>
                        </a:lnSpc>
                        <a:spcAft>
                          <a:spcPts val="0"/>
                        </a:spcAft>
                      </a:pPr>
                      <a:r>
                        <a:rPr lang="ru-RU" sz="1200" dirty="0">
                          <a:effectLst/>
                        </a:rPr>
                        <a:t> </a:t>
                      </a:r>
                    </a:p>
                    <a:p>
                      <a:pPr>
                        <a:lnSpc>
                          <a:spcPct val="115000"/>
                        </a:lnSpc>
                        <a:spcAft>
                          <a:spcPts val="0"/>
                        </a:spcAft>
                      </a:pPr>
                      <a:r>
                        <a:rPr lang="ru-RU" sz="1200" dirty="0" err="1" smtClean="0">
                          <a:effectLst/>
                        </a:rPr>
                        <a:t>Оволодіння</a:t>
                      </a:r>
                      <a:r>
                        <a:rPr lang="ru-RU" sz="1200" baseline="0" dirty="0" smtClean="0">
                          <a:effectLst/>
                        </a:rPr>
                        <a:t> </a:t>
                      </a:r>
                      <a:r>
                        <a:rPr lang="ru-RU" sz="1200" dirty="0" err="1" smtClean="0">
                          <a:effectLst/>
                        </a:rPr>
                        <a:t>інформацією</a:t>
                      </a:r>
                      <a:r>
                        <a:rPr lang="ru-RU" sz="1200" dirty="0" smtClean="0">
                          <a:effectLst/>
                        </a:rPr>
                        <a:t> </a:t>
                      </a:r>
                      <a:r>
                        <a:rPr lang="ru-RU" sz="1200" dirty="0">
                          <a:effectLst/>
                        </a:rPr>
                        <a:t>з</a:t>
                      </a:r>
                    </a:p>
                    <a:p>
                      <a:pPr>
                        <a:lnSpc>
                          <a:spcPct val="115000"/>
                        </a:lnSpc>
                        <a:spcAft>
                          <a:spcPts val="0"/>
                        </a:spcAft>
                      </a:pPr>
                      <a:r>
                        <a:rPr lang="ru-RU" sz="1200" dirty="0" err="1">
                          <a:effectLst/>
                        </a:rPr>
                        <a:t>різних</a:t>
                      </a:r>
                      <a:r>
                        <a:rPr lang="ru-RU" sz="1200" dirty="0">
                          <a:effectLst/>
                        </a:rPr>
                        <a:t> </a:t>
                      </a:r>
                      <a:r>
                        <a:rPr lang="ru-RU" sz="1200" dirty="0" err="1" smtClean="0">
                          <a:effectLst/>
                        </a:rPr>
                        <a:t>джерел</a:t>
                      </a:r>
                      <a:r>
                        <a:rPr lang="ru-RU" sz="1200" dirty="0" smtClean="0">
                          <a:effectLst/>
                        </a:rPr>
                        <a:t>,</a:t>
                      </a:r>
                      <a:r>
                        <a:rPr lang="ru-RU" sz="1200" baseline="0" dirty="0" smtClean="0">
                          <a:effectLst/>
                        </a:rPr>
                        <a:t> </a:t>
                      </a:r>
                      <a:r>
                        <a:rPr lang="ru-RU" sz="1200" dirty="0" err="1" smtClean="0">
                          <a:effectLst/>
                        </a:rPr>
                        <a:t>обраних</a:t>
                      </a:r>
                      <a:r>
                        <a:rPr lang="ru-RU" sz="1200" dirty="0" smtClean="0">
                          <a:effectLst/>
                        </a:rPr>
                        <a:t> як</a:t>
                      </a:r>
                      <a:r>
                        <a:rPr lang="ru-RU" sz="1200" baseline="0" dirty="0" smtClean="0">
                          <a:effectLst/>
                        </a:rPr>
                        <a:t> </a:t>
                      </a:r>
                      <a:r>
                        <a:rPr lang="ru-RU" sz="1200" dirty="0" err="1" smtClean="0">
                          <a:effectLst/>
                        </a:rPr>
                        <a:t>дорослим</a:t>
                      </a:r>
                      <a:r>
                        <a:rPr lang="ru-RU" sz="1200" dirty="0">
                          <a:effectLst/>
                        </a:rPr>
                        <a:t>, так </a:t>
                      </a:r>
                      <a:r>
                        <a:rPr lang="ru-RU" sz="1200" dirty="0" smtClean="0">
                          <a:effectLst/>
                        </a:rPr>
                        <a:t>і</a:t>
                      </a:r>
                      <a:r>
                        <a:rPr lang="ru-RU" sz="1200" baseline="0" dirty="0" smtClean="0">
                          <a:effectLst/>
                        </a:rPr>
                        <a:t> </a:t>
                      </a:r>
                      <a:r>
                        <a:rPr lang="ru-RU" sz="1200" dirty="0" err="1" smtClean="0">
                          <a:effectLst/>
                        </a:rPr>
                        <a:t>дитиною</a:t>
                      </a:r>
                      <a:r>
                        <a:rPr lang="ru-RU" sz="1200" dirty="0">
                          <a:effectLst/>
                        </a:rPr>
                        <a:t>.</a:t>
                      </a:r>
                    </a:p>
                    <a:p>
                      <a:pPr>
                        <a:lnSpc>
                          <a:spcPct val="115000"/>
                        </a:lnSpc>
                        <a:spcAft>
                          <a:spcPts val="0"/>
                        </a:spcAft>
                      </a:pPr>
                      <a:r>
                        <a:rPr lang="ru-RU" sz="1200" dirty="0">
                          <a:effectLst/>
                        </a:rPr>
                        <a:t> </a:t>
                      </a:r>
                      <a:r>
                        <a:rPr lang="ru-RU" sz="1200" dirty="0" err="1" smtClean="0">
                          <a:effectLst/>
                        </a:rPr>
                        <a:t>Всебічний</a:t>
                      </a:r>
                      <a:endParaRPr lang="ru-RU" sz="1200" dirty="0">
                        <a:effectLst/>
                      </a:endParaRPr>
                    </a:p>
                    <a:p>
                      <a:pPr>
                        <a:lnSpc>
                          <a:spcPct val="115000"/>
                        </a:lnSpc>
                        <a:spcAft>
                          <a:spcPts val="0"/>
                        </a:spcAft>
                      </a:pPr>
                      <a:r>
                        <a:rPr lang="ru-RU" sz="1200" dirty="0" err="1">
                          <a:effectLst/>
                        </a:rPr>
                        <a:t>розвиток</a:t>
                      </a:r>
                      <a:r>
                        <a:rPr lang="ru-RU" sz="1200" dirty="0">
                          <a:effectLst/>
                        </a:rPr>
                        <a:t> </a:t>
                      </a:r>
                      <a:r>
                        <a:rPr lang="ru-RU" sz="1200" dirty="0" err="1">
                          <a:effectLst/>
                        </a:rPr>
                        <a:t>дитини</a:t>
                      </a:r>
                      <a:r>
                        <a:rPr lang="ru-RU" sz="1200" dirty="0">
                          <a:effectLst/>
                        </a:rPr>
                        <a:t>.</a:t>
                      </a:r>
                    </a:p>
                    <a:p>
                      <a:pPr>
                        <a:lnSpc>
                          <a:spcPct val="115000"/>
                        </a:lnSpc>
                        <a:spcAft>
                          <a:spcPts val="0"/>
                        </a:spcAft>
                      </a:pPr>
                      <a:r>
                        <a:rPr lang="ru-RU" sz="1200" dirty="0">
                          <a:effectLst/>
                        </a:rPr>
                        <a:t> </a:t>
                      </a:r>
                      <a:endParaRPr lang="ru-RU" sz="1200" dirty="0">
                        <a:effectLst/>
                        <a:latin typeface="Times New Roman" panose="02020603050405020304" pitchFamily="18" charset="0"/>
                        <a:ea typeface="Calibri"/>
                        <a:cs typeface="Times New Roman" panose="02020603050405020304" pitchFamily="18" charset="0"/>
                      </a:endParaRPr>
                    </a:p>
                  </a:txBody>
                  <a:tcPr marL="48789" marR="48789" marT="0" marB="0"/>
                </a:tc>
              </a:tr>
            </a:tbl>
          </a:graphicData>
        </a:graphic>
      </p:graphicFrame>
    </p:spTree>
    <p:extLst>
      <p:ext uri="{BB962C8B-B14F-4D97-AF65-F5344CB8AC3E}">
        <p14:creationId xmlns:p14="http://schemas.microsoft.com/office/powerpoint/2010/main" val="3702008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5724644"/>
          </a:xfrm>
          <a:prstGeom prst="rect">
            <a:avLst/>
          </a:prstGeom>
        </p:spPr>
        <p:txBody>
          <a:bodyPr wrap="square">
            <a:spAutoFit/>
          </a:bodyPr>
          <a:lstStyle/>
          <a:p>
            <a:r>
              <a:rPr lang="ru-RU" sz="2400" dirty="0" smtClean="0"/>
              <a:t>      </a:t>
            </a:r>
            <a:r>
              <a:rPr lang="ru-RU" sz="2400" dirty="0" err="1" smtClean="0">
                <a:solidFill>
                  <a:srgbClr val="C00000"/>
                </a:solidFill>
              </a:rPr>
              <a:t>Базові</a:t>
            </a:r>
            <a:r>
              <a:rPr lang="ru-RU" sz="2400" dirty="0" smtClean="0">
                <a:solidFill>
                  <a:srgbClr val="C00000"/>
                </a:solidFill>
              </a:rPr>
              <a:t> </a:t>
            </a:r>
            <a:r>
              <a:rPr lang="ru-RU" sz="2400" dirty="0" err="1" smtClean="0">
                <a:solidFill>
                  <a:srgbClr val="C00000"/>
                </a:solidFill>
              </a:rPr>
              <a:t>принципи</a:t>
            </a:r>
            <a:r>
              <a:rPr lang="ru-RU" sz="2400" dirty="0" smtClean="0">
                <a:solidFill>
                  <a:srgbClr val="C00000"/>
                </a:solidFill>
              </a:rPr>
              <a:t>, на </a:t>
            </a:r>
            <a:r>
              <a:rPr lang="ru-RU" sz="2400" dirty="0" err="1" smtClean="0">
                <a:solidFill>
                  <a:srgbClr val="C00000"/>
                </a:solidFill>
              </a:rPr>
              <a:t>яких</a:t>
            </a:r>
            <a:r>
              <a:rPr lang="ru-RU" sz="2400" dirty="0" smtClean="0">
                <a:solidFill>
                  <a:srgbClr val="C00000"/>
                </a:solidFill>
              </a:rPr>
              <a:t> </a:t>
            </a:r>
            <a:r>
              <a:rPr lang="ru-RU" sz="2400" dirty="0" err="1" smtClean="0">
                <a:solidFill>
                  <a:srgbClr val="C00000"/>
                </a:solidFill>
              </a:rPr>
              <a:t>ґрунтується</a:t>
            </a:r>
            <a:r>
              <a:rPr lang="ru-RU" sz="2400" dirty="0" smtClean="0">
                <a:solidFill>
                  <a:srgbClr val="C00000"/>
                </a:solidFill>
              </a:rPr>
              <a:t> </a:t>
            </a:r>
            <a:r>
              <a:rPr lang="ru-RU" sz="2400" dirty="0" err="1" smtClean="0">
                <a:solidFill>
                  <a:srgbClr val="C00000"/>
                </a:solidFill>
              </a:rPr>
              <a:t>едьютейнмент</a:t>
            </a:r>
            <a:r>
              <a:rPr lang="ru-RU" sz="2400" dirty="0" smtClean="0">
                <a:solidFill>
                  <a:srgbClr val="C00000"/>
                </a:solidFill>
              </a:rPr>
              <a:t>:</a:t>
            </a:r>
          </a:p>
          <a:p>
            <a:endParaRPr lang="ru-RU" dirty="0" smtClean="0"/>
          </a:p>
          <a:p>
            <a:r>
              <a:rPr lang="ru-RU" dirty="0" smtClean="0"/>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системності</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заняття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зберігають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основні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компоненти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особлива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увага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надається</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меті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заняття</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діяльності</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вихователь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лише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організатор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процесу</a:t>
            </a:r>
            <a:r>
              <a:rPr lang="ru-RU" dirty="0" smtClean="0">
                <a:latin typeface="Times New Roman" panose="02020603050405020304" pitchFamily="18" charset="0"/>
                <a:cs typeface="Times New Roman" panose="02020603050405020304" pitchFamily="18" charset="0"/>
              </a:rPr>
              <a:t> активного « </a:t>
            </a:r>
            <a:r>
              <a:rPr lang="ru-RU" dirty="0" err="1" smtClean="0">
                <a:latin typeface="Times New Roman" panose="02020603050405020304" pitchFamily="18" charset="0"/>
                <a:cs typeface="Times New Roman" panose="02020603050405020304" pitchFamily="18" charset="0"/>
              </a:rPr>
              <a:t>відкриття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знань</a:t>
            </a:r>
            <a:endParaRPr lang="ru-RU" dirty="0" smtClean="0">
              <a:latin typeface="Times New Roman" panose="02020603050405020304" pitchFamily="18" charset="0"/>
              <a:cs typeface="Times New Roman" panose="02020603050405020304" pitchFamily="18" charset="0"/>
            </a:endParaRPr>
          </a:p>
          <a:p>
            <a:r>
              <a:rPr lang="ru-RU" dirty="0" err="1" smtClean="0">
                <a:latin typeface="Times New Roman" panose="02020603050405020304" pitchFamily="18" charset="0"/>
                <a:cs typeface="Times New Roman" panose="02020603050405020304" pitchFamily="18" charset="0"/>
              </a:rPr>
              <a:t>дитиною</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безперервності</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(результат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на кожному </a:t>
            </a:r>
            <a:r>
              <a:rPr lang="ru-RU" dirty="0" err="1" smtClean="0">
                <a:latin typeface="Times New Roman" panose="02020603050405020304" pitchFamily="18" charset="0"/>
                <a:cs typeface="Times New Roman" panose="02020603050405020304" pitchFamily="18" charset="0"/>
              </a:rPr>
              <a:t>попередньому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етапі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забезпечує</a:t>
            </a:r>
            <a:r>
              <a:rPr lang="ru-RU" dirty="0" smtClean="0">
                <a:latin typeface="Times New Roman" panose="02020603050405020304" pitchFamily="18" charset="0"/>
                <a:cs typeface="Times New Roman" panose="02020603050405020304" pitchFamily="18" charset="0"/>
              </a:rPr>
              <a:t> початок </a:t>
            </a:r>
            <a:r>
              <a:rPr lang="ru-RU" dirty="0" err="1" smtClean="0">
                <a:latin typeface="Times New Roman" panose="02020603050405020304" pitchFamily="18" charset="0"/>
                <a:cs typeface="Times New Roman" panose="02020603050405020304" pitchFamily="18" charset="0"/>
              </a:rPr>
              <a:t>наступного</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мінімаксу</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дітям</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пропонуються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максимальні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можливості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освітньої</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забезпечуються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мінімумом</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докладання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зусиль</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домінанти</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перевага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надається</a:t>
            </a:r>
            <a:r>
              <a:rPr lang="ru-RU" dirty="0" smtClean="0">
                <a:latin typeface="Times New Roman" panose="02020603050405020304" pitchFamily="18" charset="0"/>
                <a:cs typeface="Times New Roman" panose="02020603050405020304" pitchFamily="18" charset="0"/>
              </a:rPr>
              <a:t> одному виду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інші</a:t>
            </a:r>
            <a:r>
              <a:rPr lang="ru-RU" dirty="0" smtClean="0">
                <a:latin typeface="Times New Roman" panose="02020603050405020304" pitchFamily="18" charset="0"/>
                <a:cs typeface="Times New Roman" panose="02020603050405020304" pitchFamily="18" charset="0"/>
              </a:rPr>
              <a:t> - як </a:t>
            </a:r>
            <a:r>
              <a:rPr lang="ru-RU" dirty="0" err="1" smtClean="0">
                <a:latin typeface="Times New Roman" panose="02020603050405020304" pitchFamily="18" charset="0"/>
                <a:cs typeface="Times New Roman" panose="02020603050405020304" pitchFamily="18" charset="0"/>
              </a:rPr>
              <a:t>допоміжні</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варіативності</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використання</a:t>
            </a:r>
            <a:r>
              <a:rPr lang="ru-RU" dirty="0" smtClean="0">
                <a:latin typeface="Times New Roman" panose="02020603050405020304" pitchFamily="18" charset="0"/>
                <a:cs typeface="Times New Roman" panose="02020603050405020304" pitchFamily="18" charset="0"/>
              </a:rPr>
              <a:t> як </a:t>
            </a:r>
            <a:r>
              <a:rPr lang="ru-RU" dirty="0" err="1" smtClean="0">
                <a:latin typeface="Times New Roman" panose="02020603050405020304" pitchFamily="18" charset="0"/>
                <a:cs typeface="Times New Roman" panose="02020603050405020304" pitchFamily="18" charset="0"/>
              </a:rPr>
              <a:t>традиційних</a:t>
            </a:r>
            <a:r>
              <a:rPr lang="ru-RU" dirty="0" smtClean="0">
                <a:latin typeface="Times New Roman" panose="02020603050405020304" pitchFamily="18" charset="0"/>
                <a:cs typeface="Times New Roman" panose="02020603050405020304" pitchFamily="18" charset="0"/>
              </a:rPr>
              <a:t>, так і </a:t>
            </a:r>
            <a:r>
              <a:rPr lang="ru-RU" dirty="0" err="1" smtClean="0">
                <a:latin typeface="Times New Roman" panose="02020603050405020304" pitchFamily="18" charset="0"/>
                <a:cs typeface="Times New Roman" panose="02020603050405020304" pitchFamily="18" charset="0"/>
              </a:rPr>
              <a:t>сучасних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засобів</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навчання</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i="1" dirty="0" smtClean="0">
                <a:latin typeface="Times New Roman" panose="02020603050405020304" pitchFamily="18" charset="0"/>
                <a:cs typeface="Times New Roman" panose="02020603050405020304" pitchFamily="18" charset="0"/>
              </a:rPr>
              <a:t>принцип </a:t>
            </a:r>
            <a:r>
              <a:rPr lang="ru-RU" b="1" i="1" dirty="0" err="1" smtClean="0">
                <a:latin typeface="Times New Roman" panose="02020603050405020304" pitchFamily="18" charset="0"/>
                <a:cs typeface="Times New Roman" panose="02020603050405020304" pitchFamily="18" charset="0"/>
              </a:rPr>
              <a:t>психологічної</a:t>
            </a:r>
            <a:r>
              <a:rPr lang="ru-RU" b="1" i="1" dirty="0" smtClean="0">
                <a:latin typeface="Times New Roman" panose="02020603050405020304" pitchFamily="18" charset="0"/>
                <a:cs typeface="Times New Roman" panose="02020603050405020304" pitchFamily="18" charset="0"/>
              </a:rPr>
              <a:t> </a:t>
            </a:r>
            <a:r>
              <a:rPr lang="ru-RU" b="1" i="1" dirty="0" err="1" smtClean="0">
                <a:latin typeface="Times New Roman" panose="02020603050405020304" pitchFamily="18" charset="0"/>
                <a:cs typeface="Times New Roman" panose="02020603050405020304" pitchFamily="18" charset="0"/>
              </a:rPr>
              <a:t>комфортності</a:t>
            </a:r>
            <a:r>
              <a:rPr lang="ru-RU" b="1" i="1"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кожна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дитина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знаходиться</a:t>
            </a:r>
            <a:r>
              <a:rPr lang="ru-RU" dirty="0" smtClean="0">
                <a:latin typeface="Times New Roman" panose="02020603050405020304" pitchFamily="18" charset="0"/>
                <a:cs typeface="Times New Roman" panose="02020603050405020304" pitchFamily="18" charset="0"/>
              </a:rPr>
              <a:t> в </a:t>
            </a:r>
            <a:r>
              <a:rPr lang="ru-RU" dirty="0" err="1" smtClean="0">
                <a:latin typeface="Times New Roman" panose="02020603050405020304" pitchFamily="18" charset="0"/>
                <a:cs typeface="Times New Roman" panose="02020603050405020304" pitchFamily="18" charset="0"/>
              </a:rPr>
              <a:t>зоні</a:t>
            </a:r>
            <a:r>
              <a:rPr lang="ru-RU" dirty="0" smtClean="0">
                <a:latin typeface="Times New Roman" panose="02020603050405020304" pitchFamily="18" charset="0"/>
                <a:cs typeface="Times New Roman" panose="02020603050405020304" pitchFamily="18" charset="0"/>
              </a:rPr>
              <a:t> комфорту,</a:t>
            </a:r>
          </a:p>
          <a:p>
            <a:r>
              <a:rPr lang="ru-RU" dirty="0" err="1" smtClean="0">
                <a:latin typeface="Times New Roman" panose="02020603050405020304" pitchFamily="18" charset="0"/>
                <a:cs typeface="Times New Roman" panose="02020603050405020304" pitchFamily="18" charset="0"/>
              </a:rPr>
              <a:t>співпрацює</a:t>
            </a:r>
            <a:r>
              <a:rPr lang="ru-RU" dirty="0" smtClean="0">
                <a:latin typeface="Times New Roman" panose="02020603050405020304" pitchFamily="18" charset="0"/>
                <a:cs typeface="Times New Roman" panose="02020603050405020304" pitchFamily="18" charset="0"/>
              </a:rPr>
              <a:t> як з </a:t>
            </a:r>
            <a:r>
              <a:rPr lang="ru-RU" dirty="0" err="1" smtClean="0">
                <a:latin typeface="Times New Roman" panose="02020603050405020304" pitchFamily="18" charset="0"/>
                <a:cs typeface="Times New Roman" panose="02020603050405020304" pitchFamily="18" charset="0"/>
              </a:rPr>
              <a:t>однолітками</a:t>
            </a:r>
            <a:r>
              <a:rPr lang="ru-RU" dirty="0" smtClean="0">
                <a:latin typeface="Times New Roman" panose="02020603050405020304" pitchFamily="18" charset="0"/>
                <a:cs typeface="Times New Roman" panose="02020603050405020304" pitchFamily="18" charset="0"/>
              </a:rPr>
              <a:t>, так і з педагогами в </a:t>
            </a:r>
            <a:r>
              <a:rPr lang="ru-RU" dirty="0" err="1" smtClean="0">
                <a:latin typeface="Times New Roman" panose="02020603050405020304" pitchFamily="18" charset="0"/>
                <a:cs typeface="Times New Roman" panose="02020603050405020304" pitchFamily="18" charset="0"/>
              </a:rPr>
              <a:t>доброзичливій</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атмосфері</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112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1755" y="188640"/>
            <a:ext cx="6984776" cy="6063198"/>
          </a:xfrm>
          <a:prstGeom prst="rect">
            <a:avLst/>
          </a:prstGeom>
        </p:spPr>
        <p:txBody>
          <a:bodyPr wrap="square">
            <a:spAutoFit/>
          </a:bodyPr>
          <a:lstStyle/>
          <a:p>
            <a:r>
              <a:rPr lang="ru-RU" sz="3200" dirty="0" smtClean="0">
                <a:solidFill>
                  <a:srgbClr val="C00000"/>
                </a:solidFill>
                <a:latin typeface="Times New Roman" panose="02020603050405020304" pitchFamily="18" charset="0"/>
                <a:cs typeface="Times New Roman" panose="02020603050405020304" pitchFamily="18" charset="0"/>
              </a:rPr>
              <a:t>      </a:t>
            </a:r>
            <a:r>
              <a:rPr lang="ru-RU" sz="3200" dirty="0" err="1" smtClean="0">
                <a:solidFill>
                  <a:srgbClr val="C00000"/>
                </a:solidFill>
                <a:latin typeface="Times New Roman" panose="02020603050405020304" pitchFamily="18" charset="0"/>
                <a:cs typeface="Times New Roman" panose="02020603050405020304" pitchFamily="18" charset="0"/>
              </a:rPr>
              <a:t>Особливості</a:t>
            </a:r>
            <a:r>
              <a:rPr lang="ru-RU" sz="3200" dirty="0" smtClean="0">
                <a:solidFill>
                  <a:srgbClr val="C00000"/>
                </a:solidFill>
                <a:latin typeface="Times New Roman" panose="02020603050405020304" pitchFamily="18" charset="0"/>
                <a:cs typeface="Times New Roman" panose="02020603050405020304" pitchFamily="18" charset="0"/>
              </a:rPr>
              <a:t> </a:t>
            </a:r>
            <a:r>
              <a:rPr lang="ru-RU" sz="3200" dirty="0" err="1" smtClean="0">
                <a:solidFill>
                  <a:srgbClr val="C00000"/>
                </a:solidFill>
                <a:latin typeface="Times New Roman" panose="02020603050405020304" pitchFamily="18" charset="0"/>
                <a:cs typeface="Times New Roman" panose="02020603050405020304" pitchFamily="18" charset="0"/>
              </a:rPr>
              <a:t>едьютейнменту</a:t>
            </a:r>
            <a:endParaRPr lang="ru-RU" sz="3200" dirty="0" smtClean="0">
              <a:solidFill>
                <a:srgbClr val="C00000"/>
              </a:solidFill>
              <a:latin typeface="Times New Roman" panose="02020603050405020304" pitchFamily="18" charset="0"/>
              <a:cs typeface="Times New Roman" panose="02020603050405020304" pitchFamily="18" charset="0"/>
            </a:endParaRPr>
          </a:p>
          <a:p>
            <a:endParaRPr lang="ru-RU" sz="3200"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smtClean="0">
                <a:latin typeface="Times New Roman" panose="02020603050405020304" pitchFamily="18" charset="0"/>
                <a:cs typeface="Times New Roman" panose="02020603050405020304" pitchFamily="18" charset="0"/>
              </a:rPr>
              <a:t>Неформальна обстановка й позитивна атмосфера</a:t>
            </a:r>
          </a:p>
          <a:p>
            <a:pPr marL="285750" indent="-285750">
              <a:buFont typeface="Wingdings" panose="05000000000000000000" pitchFamily="2" charset="2"/>
              <a:buChar char="v"/>
            </a:pPr>
            <a:endParaRPr lang="ru-RU"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Відсутність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жорстких</a:t>
            </a:r>
            <a:r>
              <a:rPr lang="ru-RU" dirty="0" smtClean="0">
                <a:latin typeface="Times New Roman" panose="02020603050405020304" pitchFamily="18" charset="0"/>
                <a:cs typeface="Times New Roman" panose="02020603050405020304" pitchFamily="18" charset="0"/>
              </a:rPr>
              <a:t> меж і </a:t>
            </a:r>
            <a:r>
              <a:rPr lang="ru-RU" dirty="0" err="1" smtClean="0">
                <a:latin typeface="Times New Roman" panose="02020603050405020304" pitchFamily="18" charset="0"/>
                <a:cs typeface="Times New Roman" panose="02020603050405020304" pitchFamily="18" charset="0"/>
              </a:rPr>
              <a:t>суворих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заборон</a:t>
            </a:r>
            <a:r>
              <a:rPr lang="ru-RU"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endParaRPr lang="ru-RU"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Мінімальний</a:t>
            </a:r>
            <a:r>
              <a:rPr lang="ru-RU" dirty="0" smtClean="0">
                <a:latin typeface="Times New Roman" panose="02020603050405020304" pitchFamily="18" charset="0"/>
                <a:cs typeface="Times New Roman" panose="02020603050405020304" pitchFamily="18" charset="0"/>
              </a:rPr>
              <a:t> контроль з боку </a:t>
            </a:r>
            <a:r>
              <a:rPr lang="ru-RU" dirty="0" err="1" smtClean="0">
                <a:latin typeface="Times New Roman" panose="02020603050405020304" pitchFamily="18" charset="0"/>
                <a:cs typeface="Times New Roman" panose="02020603050405020304" pitchFamily="18" charset="0"/>
              </a:rPr>
              <a:t>дорослого</a:t>
            </a:r>
            <a:r>
              <a:rPr lang="ru-RU"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endParaRPr lang="ru-RU"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Урахування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індивідуальних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темпів</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діяльності</a:t>
            </a:r>
            <a:r>
              <a:rPr lang="ru-RU"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Гарантія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досягнення</a:t>
            </a:r>
            <a:r>
              <a:rPr lang="ru-RU" dirty="0" smtClean="0">
                <a:latin typeface="Times New Roman" panose="02020603050405020304" pitchFamily="18" charset="0"/>
                <a:cs typeface="Times New Roman" panose="02020603050405020304" pitchFamily="18" charset="0"/>
              </a:rPr>
              <a:t> конкретного результату.</a:t>
            </a:r>
          </a:p>
          <a:p>
            <a:r>
              <a:rPr lang="ru-RU"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Можливість</a:t>
            </a:r>
            <a:r>
              <a:rPr lang="ru-RU" dirty="0" smtClean="0">
                <a:latin typeface="Times New Roman" panose="02020603050405020304" pitchFamily="18" charset="0"/>
                <a:cs typeface="Times New Roman" panose="02020603050405020304" pitchFamily="18" charset="0"/>
              </a:rPr>
              <a:t> активно </a:t>
            </a:r>
            <a:r>
              <a:rPr lang="ru-RU" dirty="0" err="1" smtClean="0">
                <a:latin typeface="Times New Roman" panose="02020603050405020304" pitchFamily="18" charset="0"/>
                <a:cs typeface="Times New Roman" panose="02020603050405020304" pitchFamily="18" charset="0"/>
              </a:rPr>
              <a:t>спілкуватися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взаємно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збагачуватися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знаннями</a:t>
            </a:r>
            <a:r>
              <a:rPr lang="ru-RU"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endParaRPr lang="ru-RU"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Підтримка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пізнавального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інтересу</a:t>
            </a:r>
            <a:r>
              <a:rPr lang="ru-RU"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endParaRPr lang="ru-RU"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Отримання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освітньої</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продукції</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dirty="0" err="1" smtClean="0">
                <a:latin typeface="Times New Roman" panose="02020603050405020304" pitchFamily="18" charset="0"/>
                <a:cs typeface="Times New Roman" panose="02020603050405020304" pitchFamily="18" charset="0"/>
              </a:rPr>
              <a:t>Комплексне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застосування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дидактичних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засобів</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навчання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374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7776864" cy="1508105"/>
          </a:xfrm>
          <a:prstGeom prst="rect">
            <a:avLst/>
          </a:prstGeom>
        </p:spPr>
        <p:txBody>
          <a:bodyPr wrap="square">
            <a:spAutoFit/>
          </a:bodyPr>
          <a:lstStyle/>
          <a:p>
            <a:pPr algn="ctr"/>
            <a:r>
              <a:rPr lang="ru-RU" sz="3200" dirty="0" err="1">
                <a:solidFill>
                  <a:srgbClr val="FF0000"/>
                </a:solidFill>
                <a:latin typeface="Times New Roman" panose="02020603050405020304" pitchFamily="18" charset="0"/>
                <a:cs typeface="Times New Roman" panose="02020603050405020304" pitchFamily="18" charset="0"/>
              </a:rPr>
              <a:t>Інтегроване</a:t>
            </a:r>
            <a:r>
              <a:rPr lang="ru-RU" sz="3200" dirty="0">
                <a:solidFill>
                  <a:srgbClr val="FF0000"/>
                </a:solidFill>
                <a:latin typeface="Times New Roman" panose="02020603050405020304" pitchFamily="18" charset="0"/>
                <a:cs typeface="Times New Roman" panose="02020603050405020304" pitchFamily="18" charset="0"/>
              </a:rPr>
              <a:t> </a:t>
            </a:r>
            <a:r>
              <a:rPr lang="ru-RU" sz="3200" dirty="0" err="1">
                <a:solidFill>
                  <a:srgbClr val="FF0000"/>
                </a:solidFill>
                <a:latin typeface="Times New Roman" panose="02020603050405020304" pitchFamily="18" charset="0"/>
                <a:cs typeface="Times New Roman" panose="02020603050405020304" pitchFamily="18" charset="0"/>
              </a:rPr>
              <a:t>заняття</a:t>
            </a:r>
            <a:r>
              <a:rPr lang="ru-RU" sz="3200" dirty="0">
                <a:solidFill>
                  <a:srgbClr val="FF0000"/>
                </a:solidFill>
                <a:latin typeface="Times New Roman" panose="02020603050405020304" pitchFamily="18" charset="0"/>
                <a:cs typeface="Times New Roman" panose="02020603050405020304" pitchFamily="18" charset="0"/>
              </a:rPr>
              <a:t> з </a:t>
            </a:r>
            <a:r>
              <a:rPr lang="ru-RU" sz="3200" dirty="0" err="1">
                <a:solidFill>
                  <a:srgbClr val="FF0000"/>
                </a:solidFill>
                <a:latin typeface="Times New Roman" panose="02020603050405020304" pitchFamily="18" charset="0"/>
                <a:cs typeface="Times New Roman" panose="02020603050405020304" pitchFamily="18" charset="0"/>
              </a:rPr>
              <a:t>використанням</a:t>
            </a:r>
            <a:r>
              <a:rPr lang="ru-RU" sz="3200" dirty="0">
                <a:solidFill>
                  <a:srgbClr val="FF0000"/>
                </a:solidFill>
                <a:latin typeface="Times New Roman" panose="02020603050405020304" pitchFamily="18" charset="0"/>
                <a:cs typeface="Times New Roman" panose="02020603050405020304" pitchFamily="18" charset="0"/>
              </a:rPr>
              <a:t> </a:t>
            </a:r>
            <a:r>
              <a:rPr lang="ru-RU" sz="3200" dirty="0" err="1">
                <a:solidFill>
                  <a:srgbClr val="FF0000"/>
                </a:solidFill>
                <a:latin typeface="Times New Roman" panose="02020603050405020304" pitchFamily="18" charset="0"/>
                <a:cs typeface="Times New Roman" panose="02020603050405020304" pitchFamily="18" charset="0"/>
              </a:rPr>
              <a:t>едьютейнту</a:t>
            </a:r>
            <a:r>
              <a:rPr lang="ru-RU" sz="3200" dirty="0">
                <a:solidFill>
                  <a:srgbClr val="FF0000"/>
                </a:solidFill>
                <a:latin typeface="Times New Roman" panose="02020603050405020304" pitchFamily="18" charset="0"/>
                <a:cs typeface="Times New Roman" panose="02020603050405020304" pitchFamily="18" charset="0"/>
              </a:rPr>
              <a:t> з старшими </a:t>
            </a:r>
            <a:r>
              <a:rPr lang="ru-RU" sz="3200" dirty="0" err="1" smtClean="0">
                <a:solidFill>
                  <a:srgbClr val="FF0000"/>
                </a:solidFill>
                <a:latin typeface="Times New Roman" panose="02020603050405020304" pitchFamily="18" charset="0"/>
                <a:cs typeface="Times New Roman" panose="02020603050405020304" pitchFamily="18" charset="0"/>
              </a:rPr>
              <a:t>дошкільниками</a:t>
            </a:r>
            <a:endParaRPr lang="ru-RU" sz="3200" dirty="0" smtClean="0">
              <a:solidFill>
                <a:srgbClr val="FF0000"/>
              </a:solidFill>
              <a:latin typeface="Times New Roman" panose="02020603050405020304" pitchFamily="18" charset="0"/>
              <a:cs typeface="Times New Roman" panose="02020603050405020304" pitchFamily="18" charset="0"/>
            </a:endParaRPr>
          </a:p>
          <a:p>
            <a:pPr algn="ctr"/>
            <a:r>
              <a:rPr lang="ru-RU" sz="2800" dirty="0" smtClean="0">
                <a:solidFill>
                  <a:srgbClr val="C00000"/>
                </a:solidFill>
                <a:latin typeface="Times New Roman" panose="02020603050405020304" pitchFamily="18" charset="0"/>
                <a:cs typeface="Times New Roman" panose="02020603050405020304" pitchFamily="18" charset="0"/>
              </a:rPr>
              <a:t>«У  </a:t>
            </a:r>
            <a:r>
              <a:rPr lang="ru-RU" sz="2800" dirty="0" smtClean="0">
                <a:solidFill>
                  <a:srgbClr val="C00000"/>
                </a:solidFill>
                <a:latin typeface="Times New Roman" panose="02020603050405020304" pitchFamily="18" charset="0"/>
                <a:cs typeface="Times New Roman" panose="02020603050405020304" pitchFamily="18" charset="0"/>
              </a:rPr>
              <a:t>ПОШУКАХ  СКАРБІВ»</a:t>
            </a:r>
            <a:endParaRPr lang="ru-RU" sz="2800" dirty="0">
              <a:solidFill>
                <a:srgbClr val="C0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31540" y="3140968"/>
            <a:ext cx="8424936" cy="3170099"/>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Мета </a:t>
            </a:r>
            <a:r>
              <a:rPr lang="ru-RU" sz="2000" b="1" dirty="0" err="1" smtClean="0">
                <a:latin typeface="Times New Roman" panose="02020603050405020304" pitchFamily="18" charset="0"/>
                <a:cs typeface="Times New Roman" panose="02020603050405020304" pitchFamily="18" charset="0"/>
              </a:rPr>
              <a:t>заняття</a:t>
            </a:r>
            <a:r>
              <a:rPr lang="ru-RU" sz="2000" b="1" dirty="0" smtClean="0">
                <a:latin typeface="Times New Roman" panose="02020603050405020304" pitchFamily="18" charset="0"/>
                <a:cs typeface="Times New Roman" panose="02020603050405020304" pitchFamily="18" charset="0"/>
              </a:rPr>
              <a:t>:</a:t>
            </a:r>
            <a:r>
              <a:rPr lang="ru-RU" sz="2000" dirty="0" smtClean="0">
                <a:latin typeface="Times New Roman" panose="02020603050405020304" pitchFamily="18" charset="0"/>
                <a:cs typeface="Times New Roman" panose="02020603050405020304" pitchFamily="18" charset="0"/>
              </a:rPr>
              <a:t> </a:t>
            </a:r>
            <a:r>
              <a:rPr lang="uk-UA" sz="2000" dirty="0"/>
              <a:t>збагачувати уявлення дітей про світ навколишніх предметів, ознайомити дітей з життям та звичаями народу індіанців;  поширювати знання дітей про одну з основних складових при­роди — повітря; вчити за ознаками , за допомогою дослідів визначати властивості повітря, формувати уявлення про </a:t>
            </a:r>
            <a:r>
              <a:rPr lang="uk-UA" sz="2000" dirty="0" smtClean="0"/>
              <a:t>взаємозв'язки </a:t>
            </a:r>
            <a:r>
              <a:rPr lang="uk-UA" sz="2000" dirty="0"/>
              <a:t>у </a:t>
            </a:r>
            <a:r>
              <a:rPr lang="uk-UA" sz="2000" dirty="0" smtClean="0"/>
              <a:t>природі( </a:t>
            </a:r>
            <a:r>
              <a:rPr lang="uk-UA" sz="2000" dirty="0"/>
              <a:t>Повітря, вогонь, вода, земля); удосконалювати знання дітей про </a:t>
            </a:r>
            <a:r>
              <a:rPr lang="uk-UA" sz="2000" dirty="0" err="1"/>
              <a:t>обєкти</a:t>
            </a:r>
            <a:r>
              <a:rPr lang="uk-UA" sz="2000" dirty="0"/>
              <a:t> живої та неживої природи та їхні ознаки; розвивати дрібну моторику рук , орієнтацію в просторі, рухову активність під час заняття. Викликати позитивні емоції під час </a:t>
            </a:r>
            <a:r>
              <a:rPr lang="uk-UA" sz="2000" dirty="0" err="1"/>
              <a:t>ігор;виховувати</a:t>
            </a:r>
            <a:r>
              <a:rPr lang="uk-UA" sz="2000" dirty="0"/>
              <a:t> дбайливе ставлен­ня до всього живого.</a:t>
            </a:r>
            <a:endParaRPr lang="ru-RU" sz="2000" dirty="0"/>
          </a:p>
        </p:txBody>
      </p:sp>
    </p:spTree>
    <p:extLst>
      <p:ext uri="{BB962C8B-B14F-4D97-AF65-F5344CB8AC3E}">
        <p14:creationId xmlns:p14="http://schemas.microsoft.com/office/powerpoint/2010/main" val="1190857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799193" y="986120"/>
            <a:ext cx="3590111" cy="1296144"/>
          </a:xfrm>
        </p:spPr>
        <p:txBody>
          <a:bodyPr>
            <a:normAutofit/>
          </a:body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a:t>
            </a:r>
          </a:p>
          <a:p>
            <a:r>
              <a:rPr lang="uk-UA" sz="1800" dirty="0" smtClean="0">
                <a:solidFill>
                  <a:schemeClr val="tx1"/>
                </a:solidFill>
                <a:latin typeface="Times New Roman" panose="02020603050405020304" pitchFamily="18" charset="0"/>
                <a:cs typeface="Times New Roman" panose="02020603050405020304" pitchFamily="18" charset="0"/>
              </a:rPr>
              <a:t>Односпрямоване</a:t>
            </a:r>
            <a:endParaRPr lang="ru-RU" sz="1800" dirty="0">
              <a:solidFill>
                <a:schemeClr val="tx1"/>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quarter" idx="14"/>
          </p:nvPr>
        </p:nvSpPr>
        <p:spPr>
          <a:xfrm>
            <a:off x="4716016" y="990020"/>
            <a:ext cx="3346704" cy="1368152"/>
          </a:xfrm>
        </p:spPr>
        <p:txBody>
          <a:bodyPr/>
          <a:lstStyle/>
          <a:p>
            <a:r>
              <a:rPr lang="ru-RU" sz="1800" dirty="0" err="1">
                <a:solidFill>
                  <a:schemeClr val="tx1"/>
                </a:solidFill>
                <a:latin typeface="Times New Roman" panose="02020603050405020304" pitchFamily="18" charset="0"/>
                <a:cs typeface="Times New Roman" panose="02020603050405020304" pitchFamily="18" charset="0"/>
              </a:rPr>
              <a:t>Ознаки</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smtClean="0">
                <a:solidFill>
                  <a:schemeClr val="tx1"/>
                </a:solidFill>
                <a:latin typeface="Times New Roman" panose="02020603050405020304" pitchFamily="18" charset="0"/>
                <a:cs typeface="Times New Roman" panose="02020603050405020304" pitchFamily="18" charset="0"/>
              </a:rPr>
              <a:t>інтегрованого</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заняття</a:t>
            </a:r>
            <a:r>
              <a:rPr lang="ru-RU" sz="1800" dirty="0" smtClean="0">
                <a:solidFill>
                  <a:schemeClr val="tx1"/>
                </a:solidFill>
                <a:latin typeface="Times New Roman" panose="02020603050405020304" pitchFamily="18" charset="0"/>
                <a:cs typeface="Times New Roman" panose="02020603050405020304" pitchFamily="18" charset="0"/>
              </a:rPr>
              <a:t>:</a:t>
            </a:r>
          </a:p>
          <a:p>
            <a:r>
              <a:rPr lang="uk-UA" sz="1800" dirty="0" smtClean="0">
                <a:solidFill>
                  <a:schemeClr val="tx1"/>
                </a:solidFill>
                <a:latin typeface="Times New Roman" panose="02020603050405020304" pitchFamily="18" charset="0"/>
                <a:cs typeface="Times New Roman" panose="02020603050405020304" pitchFamily="18" charset="0"/>
              </a:rPr>
              <a:t>Різноспрямоване</a:t>
            </a:r>
            <a:endParaRPr lang="ru-RU" sz="1800" dirty="0">
              <a:solidFill>
                <a:schemeClr val="tx1"/>
              </a:solidFill>
              <a:latin typeface="Times New Roman" panose="02020603050405020304" pitchFamily="18" charset="0"/>
              <a:cs typeface="Times New Roman" panose="02020603050405020304" pitchFamily="18" charset="0"/>
            </a:endParaRPr>
          </a:p>
          <a:p>
            <a:endParaRPr lang="ru-RU" dirty="0"/>
          </a:p>
        </p:txBody>
      </p:sp>
      <p:sp>
        <p:nvSpPr>
          <p:cNvPr id="5" name="Прямоугольник 4"/>
          <p:cNvSpPr/>
          <p:nvPr/>
        </p:nvSpPr>
        <p:spPr>
          <a:xfrm>
            <a:off x="3059832" y="620688"/>
            <a:ext cx="2719014" cy="369332"/>
          </a:xfrm>
          <a:prstGeom prst="rect">
            <a:avLst/>
          </a:prstGeom>
        </p:spPr>
        <p:txBody>
          <a:bodyPr wrap="none">
            <a:spAutoFit/>
          </a:bodyPr>
          <a:lstStyle/>
          <a:p>
            <a:r>
              <a:rPr lang="ru-RU" dirty="0" err="1" smtClean="0"/>
              <a:t>Змістова</a:t>
            </a:r>
            <a:r>
              <a:rPr lang="ru-RU" dirty="0" smtClean="0"/>
              <a:t> </a:t>
            </a:r>
            <a:r>
              <a:rPr lang="ru-RU" dirty="0" err="1" smtClean="0"/>
              <a:t>спрямованість</a:t>
            </a:r>
            <a:endParaRPr lang="ru-RU" dirty="0"/>
          </a:p>
        </p:txBody>
      </p:sp>
      <p:sp>
        <p:nvSpPr>
          <p:cNvPr id="6" name="Прямоугольник 5"/>
          <p:cNvSpPr/>
          <p:nvPr/>
        </p:nvSpPr>
        <p:spPr>
          <a:xfrm>
            <a:off x="1475656" y="1988840"/>
            <a:ext cx="4758034" cy="369332"/>
          </a:xfrm>
          <a:prstGeom prst="rect">
            <a:avLst/>
          </a:prstGeom>
        </p:spPr>
        <p:txBody>
          <a:bodyPr wrap="none">
            <a:spAutoFit/>
          </a:bodyPr>
          <a:lstStyle/>
          <a:p>
            <a:pPr lvl="0"/>
            <a:r>
              <a:rPr lang="ru-RU" dirty="0" err="1">
                <a:solidFill>
                  <a:srgbClr val="000000"/>
                </a:solidFill>
              </a:rPr>
              <a:t>Змістова</a:t>
            </a:r>
            <a:r>
              <a:rPr lang="ru-RU" dirty="0">
                <a:solidFill>
                  <a:srgbClr val="000000"/>
                </a:solidFill>
              </a:rPr>
              <a:t> </a:t>
            </a:r>
            <a:r>
              <a:rPr lang="ru-RU" dirty="0" err="1" smtClean="0">
                <a:solidFill>
                  <a:srgbClr val="000000"/>
                </a:solidFill>
              </a:rPr>
              <a:t>спрямованість</a:t>
            </a:r>
            <a:r>
              <a:rPr lang="ru-RU" dirty="0" smtClean="0">
                <a:solidFill>
                  <a:srgbClr val="000000"/>
                </a:solidFill>
              </a:rPr>
              <a:t>: </a:t>
            </a:r>
            <a:r>
              <a:rPr lang="ru-RU" dirty="0" err="1" smtClean="0">
                <a:solidFill>
                  <a:srgbClr val="000000"/>
                </a:solidFill>
              </a:rPr>
              <a:t>різноспрямоване</a:t>
            </a:r>
            <a:r>
              <a:rPr lang="ru-RU" dirty="0" smtClean="0">
                <a:solidFill>
                  <a:srgbClr val="000000"/>
                </a:solidFill>
              </a:rPr>
              <a:t> </a:t>
            </a:r>
            <a:endParaRPr lang="ru-RU" dirty="0">
              <a:solidFill>
                <a:srgbClr val="00000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4797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946" y="3356992"/>
            <a:ext cx="5005387"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36912"/>
            <a:ext cx="4968875"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852936"/>
            <a:ext cx="55118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097456"/>
            <a:ext cx="5145087"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2593881"/>
            <a:ext cx="5611958" cy="374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4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wipe(down)">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wipe(down)">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3"/>
                                        </p:tgtEl>
                                        <p:attrNameLst>
                                          <p:attrName>style.visibility</p:attrName>
                                        </p:attrNameLst>
                                      </p:cBhvr>
                                      <p:to>
                                        <p:strVal val="visible"/>
                                      </p:to>
                                    </p:set>
                                    <p:animEffect transition="in" filter="wipe(down)">
                                      <p:cBhvr>
                                        <p:cTn id="22" dur="500"/>
                                        <p:tgtEl>
                                          <p:spTgt spid="4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wipe(down)">
                                      <p:cBhvr>
                                        <p:cTn id="27"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620688"/>
            <a:ext cx="1656184" cy="369332"/>
          </a:xfrm>
          <a:prstGeom prst="rect">
            <a:avLst/>
          </a:prstGeom>
        </p:spPr>
        <p:txBody>
          <a:bodyPr wrap="square">
            <a:spAutoFit/>
          </a:bodyPr>
          <a:lstStyle/>
          <a:p>
            <a:pPr lvl="0"/>
            <a:r>
              <a:rPr lang="uk-UA" dirty="0" smtClean="0">
                <a:solidFill>
                  <a:srgbClr val="000000"/>
                </a:solidFill>
              </a:rPr>
              <a:t>         Мета</a:t>
            </a:r>
            <a:endParaRPr lang="ru-RU" dirty="0">
              <a:solidFill>
                <a:srgbClr val="000000"/>
              </a:solidFill>
            </a:endParaRPr>
          </a:p>
        </p:txBody>
      </p:sp>
      <p:sp>
        <p:nvSpPr>
          <p:cNvPr id="3" name="Объект 2"/>
          <p:cNvSpPr txBox="1">
            <a:spLocks/>
          </p:cNvSpPr>
          <p:nvPr/>
        </p:nvSpPr>
        <p:spPr>
          <a:xfrm>
            <a:off x="467544" y="1046971"/>
            <a:ext cx="3590111" cy="172819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uk-UA" sz="1800" dirty="0" smtClean="0">
                <a:solidFill>
                  <a:schemeClr val="tx1"/>
                </a:solidFill>
                <a:latin typeface="Times New Roman" panose="02020603050405020304" pitchFamily="18" charset="0"/>
                <a:cs typeface="Times New Roman" panose="02020603050405020304" pitchFamily="18" charset="0"/>
              </a:rPr>
              <a:t>Ознаки традиційного заняття:</a:t>
            </a:r>
          </a:p>
          <a:p>
            <a:r>
              <a:rPr lang="uk-UA" sz="1800" dirty="0" smtClean="0">
                <a:solidFill>
                  <a:schemeClr val="tx1"/>
                </a:solidFill>
                <a:latin typeface="Times New Roman" panose="02020603050405020304" pitchFamily="18" charset="0"/>
                <a:cs typeface="Times New Roman" panose="02020603050405020304" pitchFamily="18" charset="0"/>
              </a:rPr>
              <a:t>Формування та розвиток знань, умінь і навичок</a:t>
            </a:r>
            <a:endParaRPr lang="ru-RU" sz="1800"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73921" y="1046971"/>
            <a:ext cx="4572000" cy="740203"/>
          </a:xfrm>
          <a:prstGeom prst="rect">
            <a:avLst/>
          </a:prstGeom>
        </p:spPr>
        <p:txBody>
          <a:bodyPr>
            <a:spAutoFit/>
          </a:bodyPr>
          <a:lstStyle/>
          <a:p>
            <a:pPr marL="228600" lvl="0" indent="-182880">
              <a:spcBef>
                <a:spcPct val="20000"/>
              </a:spcBef>
              <a:spcAft>
                <a:spcPts val="300"/>
              </a:spcAft>
              <a:buClr>
                <a:srgbClr val="B4B392">
                  <a:lumMod val="75000"/>
                </a:srgbClr>
              </a:buClr>
              <a:buSzPct val="130000"/>
              <a:buFont typeface="Georgia" pitchFamily="18" charset="0"/>
              <a:buChar char="*"/>
            </a:pPr>
            <a:r>
              <a:rPr lang="ru-RU" dirty="0" err="1">
                <a:solidFill>
                  <a:srgbClr val="000000"/>
                </a:solidFill>
                <a:latin typeface="Times New Roman" panose="02020603050405020304" pitchFamily="18" charset="0"/>
                <a:cs typeface="Times New Roman" panose="02020603050405020304" pitchFamily="18" charset="0"/>
              </a:rPr>
              <a:t>Ознаки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інтегрованого</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заняття</a:t>
            </a:r>
            <a:r>
              <a:rPr lang="ru-RU" dirty="0">
                <a:solidFill>
                  <a:srgbClr val="000000"/>
                </a:solidFill>
                <a:latin typeface="Times New Roman" panose="02020603050405020304" pitchFamily="18" charset="0"/>
                <a:cs typeface="Times New Roman" panose="02020603050405020304" pitchFamily="18" charset="0"/>
              </a:rPr>
              <a:t>:</a:t>
            </a:r>
          </a:p>
          <a:p>
            <a:pPr marL="228600" lvl="0" indent="-182880">
              <a:spcBef>
                <a:spcPct val="20000"/>
              </a:spcBef>
              <a:spcAft>
                <a:spcPts val="300"/>
              </a:spcAft>
              <a:buClr>
                <a:srgbClr val="B4B392">
                  <a:lumMod val="75000"/>
                </a:srgbClr>
              </a:buClr>
              <a:buSzPct val="130000"/>
              <a:buFont typeface="Georgia" pitchFamily="18" charset="0"/>
              <a:buChar char="*"/>
            </a:pPr>
            <a:r>
              <a:rPr lang="uk-UA" dirty="0" smtClean="0">
                <a:solidFill>
                  <a:srgbClr val="000000"/>
                </a:solidFill>
                <a:latin typeface="Times New Roman" panose="02020603050405020304" pitchFamily="18" charset="0"/>
                <a:cs typeface="Times New Roman" panose="02020603050405020304" pitchFamily="18" charset="0"/>
              </a:rPr>
              <a:t>Збагачення досвіду пізнання</a:t>
            </a:r>
            <a:endParaRPr lang="ru-RU" dirty="0">
              <a:solidFill>
                <a:srgbClr val="00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043608" y="2236553"/>
            <a:ext cx="7128792" cy="830997"/>
          </a:xfrm>
          <a:prstGeom prst="rect">
            <a:avLst/>
          </a:prstGeom>
        </p:spPr>
        <p:txBody>
          <a:bodyPr wrap="square">
            <a:spAutoFit/>
          </a:bodyPr>
          <a:lstStyle/>
          <a:p>
            <a:r>
              <a:rPr lang="uk-UA" sz="1600" dirty="0" smtClean="0">
                <a:latin typeface="Times New Roman" panose="02020603050405020304" pitchFamily="18" charset="0"/>
                <a:cs typeface="Times New Roman" panose="02020603050405020304" pitchFamily="18" charset="0"/>
              </a:rPr>
              <a:t>Діти пізнали як можна добути вогонь, побачити повітря, що потрібно для того, щоб перетворитись на індіанця, пізнали, що для того щоб викликати дощ, раніше та зараз можна вдаватись до певних обрядів</a:t>
            </a:r>
            <a:endParaRPr lang="ru-RU" sz="1600" dirty="0" smtClean="0">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645024"/>
            <a:ext cx="4537931" cy="3022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K:\сульжик\DSC_0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0" y="3212976"/>
            <a:ext cx="4621493" cy="308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67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363</TotalTime>
  <Words>1091</Words>
  <Application>Microsoft Office PowerPoint</Application>
  <PresentationFormat>Экран (4:3)</PresentationFormat>
  <Paragraphs>186</Paragraphs>
  <Slides>18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Calibri</vt:lpstr>
      <vt:lpstr>Georgia</vt:lpstr>
      <vt:lpstr>Times New Roman</vt:lpstr>
      <vt:lpstr>Trebuchet MS</vt:lpstr>
      <vt:lpstr>Wingdings</vt:lpstr>
      <vt:lpstr>Воздушный поток</vt:lpstr>
      <vt:lpstr>НОВА ОСВІТНЯ ПРОГРАМА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НОВА ОСВІТНЯ ПРОГРАМА</dc:title>
  <dc:creator>Оператор100</dc:creator>
  <cp:lastModifiedBy>Микола Канський</cp:lastModifiedBy>
  <cp:revision>33</cp:revision>
  <dcterms:created xsi:type="dcterms:W3CDTF">2020-01-30T17:47:12Z</dcterms:created>
  <dcterms:modified xsi:type="dcterms:W3CDTF">2020-01-31T21:28:43Z</dcterms:modified>
</cp:coreProperties>
</file>