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3" r:id="rId4"/>
    <p:sldId id="258" r:id="rId5"/>
    <p:sldId id="282" r:id="rId6"/>
    <p:sldId id="260" r:id="rId7"/>
    <p:sldId id="284" r:id="rId8"/>
    <p:sldId id="285" r:id="rId9"/>
    <p:sldId id="263" r:id="rId10"/>
    <p:sldId id="262" r:id="rId11"/>
    <p:sldId id="266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64" r:id="rId20"/>
    <p:sldId id="273" r:id="rId21"/>
    <p:sldId id="259" r:id="rId22"/>
    <p:sldId id="279" r:id="rId23"/>
    <p:sldId id="286" r:id="rId24"/>
    <p:sldId id="287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A71FB7-4D98-4DA0-A875-6BF58B9720E5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03AEEC5-6607-4B00-8A46-1E0C1C7FE59D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Розумове виховання</a:t>
          </a:r>
        </a:p>
      </dgm:t>
    </dgm:pt>
    <dgm:pt modelId="{C89156C9-6718-408B-A6DB-3B28C5CBD1A3}" type="parTrans" cxnId="{2EE2CBB0-CD8D-48FD-A81E-7B106F5758FF}">
      <dgm:prSet/>
      <dgm:spPr/>
      <dgm:t>
        <a:bodyPr/>
        <a:lstStyle/>
        <a:p>
          <a:endParaRPr lang="ru-RU"/>
        </a:p>
      </dgm:t>
    </dgm:pt>
    <dgm:pt modelId="{05B45110-D447-4FB7-A5CA-AC9F72F58F38}" type="sibTrans" cxnId="{2EE2CBB0-CD8D-48FD-A81E-7B106F5758FF}">
      <dgm:prSet/>
      <dgm:spPr/>
      <dgm:t>
        <a:bodyPr/>
        <a:lstStyle/>
        <a:p>
          <a:endParaRPr lang="ru-RU"/>
        </a:p>
      </dgm:t>
    </dgm:pt>
    <dgm:pt modelId="{B4680730-6042-483D-AD31-C3DA48872848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Правове виховання</a:t>
          </a:r>
        </a:p>
      </dgm:t>
    </dgm:pt>
    <dgm:pt modelId="{D8699653-01AD-49E8-93C7-4F6C71106AF3}" type="parTrans" cxnId="{63542AFF-4351-4B8B-8FF0-0D9459BD7AA0}">
      <dgm:prSet/>
      <dgm:spPr/>
      <dgm:t>
        <a:bodyPr/>
        <a:lstStyle/>
        <a:p>
          <a:endParaRPr lang="ru-RU"/>
        </a:p>
      </dgm:t>
    </dgm:pt>
    <dgm:pt modelId="{B9C039E4-D80C-42CA-AB98-5E72B49D0E74}" type="sibTrans" cxnId="{63542AFF-4351-4B8B-8FF0-0D9459BD7AA0}">
      <dgm:prSet/>
      <dgm:spPr/>
      <dgm:t>
        <a:bodyPr/>
        <a:lstStyle/>
        <a:p>
          <a:endParaRPr lang="ru-RU"/>
        </a:p>
      </dgm:t>
    </dgm:pt>
    <dgm:pt modelId="{B0A4C97F-39B6-4046-B6E0-C5C46EDB8491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Екологічне виховання</a:t>
          </a:r>
        </a:p>
      </dgm:t>
    </dgm:pt>
    <dgm:pt modelId="{3AF16FF6-6C38-4E34-B764-0BA53ADC0C07}" type="parTrans" cxnId="{042057C2-1AC9-40A1-A8C2-090F0C9AB508}">
      <dgm:prSet/>
      <dgm:spPr/>
      <dgm:t>
        <a:bodyPr/>
        <a:lstStyle/>
        <a:p>
          <a:endParaRPr lang="ru-RU"/>
        </a:p>
      </dgm:t>
    </dgm:pt>
    <dgm:pt modelId="{69AA43DA-3BBB-4A41-961D-7A3A709087D6}" type="sibTrans" cxnId="{042057C2-1AC9-40A1-A8C2-090F0C9AB508}">
      <dgm:prSet/>
      <dgm:spPr/>
      <dgm:t>
        <a:bodyPr/>
        <a:lstStyle/>
        <a:p>
          <a:endParaRPr lang="ru-RU"/>
        </a:p>
      </dgm:t>
    </dgm:pt>
    <dgm:pt modelId="{DD507A46-F05D-4809-A298-C4C04A802E76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Трудове виховання</a:t>
          </a:r>
        </a:p>
      </dgm:t>
    </dgm:pt>
    <dgm:pt modelId="{E9E22B2B-E69D-42B6-8768-5FD67A4FA8F7}" type="parTrans" cxnId="{8107A7E4-6EEA-4964-934C-A2E5BECE5022}">
      <dgm:prSet/>
      <dgm:spPr/>
      <dgm:t>
        <a:bodyPr/>
        <a:lstStyle/>
        <a:p>
          <a:endParaRPr lang="ru-RU"/>
        </a:p>
      </dgm:t>
    </dgm:pt>
    <dgm:pt modelId="{1AEEFC21-3827-4E9C-9A1D-8ADE8E49D7BB}" type="sibTrans" cxnId="{8107A7E4-6EEA-4964-934C-A2E5BECE5022}">
      <dgm:prSet/>
      <dgm:spPr/>
      <dgm:t>
        <a:bodyPr/>
        <a:lstStyle/>
        <a:p>
          <a:endParaRPr lang="ru-RU"/>
        </a:p>
      </dgm:t>
    </dgm:pt>
    <dgm:pt modelId="{C59C7C5F-632F-44D4-883B-A2FD2BE1DE54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Естетичне виховання</a:t>
          </a:r>
        </a:p>
      </dgm:t>
    </dgm:pt>
    <dgm:pt modelId="{69F6529C-7396-4B88-BAD0-B8EB941C6574}" type="parTrans" cxnId="{46DDCA02-F2EA-4CA3-A5AB-EB463A83BBC1}">
      <dgm:prSet/>
      <dgm:spPr/>
      <dgm:t>
        <a:bodyPr/>
        <a:lstStyle/>
        <a:p>
          <a:endParaRPr lang="ru-RU"/>
        </a:p>
      </dgm:t>
    </dgm:pt>
    <dgm:pt modelId="{CE3FEB86-F9B6-46FC-B34A-D2ABAC5A0CD5}" type="sibTrans" cxnId="{46DDCA02-F2EA-4CA3-A5AB-EB463A83BBC1}">
      <dgm:prSet/>
      <dgm:spPr/>
      <dgm:t>
        <a:bodyPr/>
        <a:lstStyle/>
        <a:p>
          <a:endParaRPr lang="ru-RU"/>
        </a:p>
      </dgm:t>
    </dgm:pt>
    <dgm:pt modelId="{3C5B3413-98D5-4D09-B5AF-3F687BC48EAC}">
      <dgm:prSet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Фізичне виховання</a:t>
          </a:r>
        </a:p>
      </dgm:t>
    </dgm:pt>
    <dgm:pt modelId="{41E9AF7C-0071-4AD3-83A9-6EFAB2AE89B3}" type="parTrans" cxnId="{82745B75-2E57-4F4D-9F50-11478622F813}">
      <dgm:prSet/>
      <dgm:spPr/>
      <dgm:t>
        <a:bodyPr/>
        <a:lstStyle/>
        <a:p>
          <a:endParaRPr lang="ru-RU"/>
        </a:p>
      </dgm:t>
    </dgm:pt>
    <dgm:pt modelId="{97C9E327-8593-4AA6-B105-374EBE183322}" type="sibTrans" cxnId="{82745B75-2E57-4F4D-9F50-11478622F813}">
      <dgm:prSet/>
      <dgm:spPr/>
      <dgm:t>
        <a:bodyPr/>
        <a:lstStyle/>
        <a:p>
          <a:endParaRPr lang="ru-RU"/>
        </a:p>
      </dgm:t>
    </dgm:pt>
    <dgm:pt modelId="{08A3FE6F-9711-49CF-9A99-951F87440ECE}">
      <dgm:prSet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Громадянське виховання</a:t>
          </a:r>
        </a:p>
      </dgm:t>
    </dgm:pt>
    <dgm:pt modelId="{5FC702A1-3798-4DD6-8D75-1C325A451C90}" type="parTrans" cxnId="{1F5ADC0D-1B47-433C-9812-EB212226043A}">
      <dgm:prSet/>
      <dgm:spPr/>
      <dgm:t>
        <a:bodyPr/>
        <a:lstStyle/>
        <a:p>
          <a:endParaRPr lang="ru-RU"/>
        </a:p>
      </dgm:t>
    </dgm:pt>
    <dgm:pt modelId="{C3BFF548-6067-4AB0-A005-619C7ABC61C3}" type="sibTrans" cxnId="{1F5ADC0D-1B47-433C-9812-EB212226043A}">
      <dgm:prSet/>
      <dgm:spPr/>
      <dgm:t>
        <a:bodyPr/>
        <a:lstStyle/>
        <a:p>
          <a:endParaRPr lang="ru-RU"/>
        </a:p>
      </dgm:t>
    </dgm:pt>
    <dgm:pt modelId="{6B16CF68-B59D-467D-8816-074EC91635AF}" type="pres">
      <dgm:prSet presAssocID="{02A71FB7-4D98-4DA0-A875-6BF58B9720E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A6D776-FF84-49CD-B4C9-2DB89C8A2A4F}" type="pres">
      <dgm:prSet presAssocID="{003AEEC5-6607-4B00-8A46-1E0C1C7FE59D}" presName="node" presStyleLbl="node1" presStyleIdx="0" presStyleCnt="7" custScaleX="171019" custRadScaleRad="100116" custRadScaleInc="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DB035-DABB-4F8F-8EE7-2ACE5C8E996B}" type="pres">
      <dgm:prSet presAssocID="{003AEEC5-6607-4B00-8A46-1E0C1C7FE59D}" presName="spNode" presStyleCnt="0"/>
      <dgm:spPr/>
    </dgm:pt>
    <dgm:pt modelId="{F8D469CD-BC2D-482B-8992-4B80427E151F}" type="pres">
      <dgm:prSet presAssocID="{05B45110-D447-4FB7-A5CA-AC9F72F58F38}" presName="sibTrans" presStyleLbl="sibTrans1D1" presStyleIdx="0" presStyleCnt="7"/>
      <dgm:spPr/>
      <dgm:t>
        <a:bodyPr/>
        <a:lstStyle/>
        <a:p>
          <a:endParaRPr lang="ru-RU"/>
        </a:p>
      </dgm:t>
    </dgm:pt>
    <dgm:pt modelId="{046074FF-C0D5-4C59-BB07-6BB84627B586}" type="pres">
      <dgm:prSet presAssocID="{3C5B3413-98D5-4D09-B5AF-3F687BC48EAC}" presName="node" presStyleLbl="node1" presStyleIdx="1" presStyleCnt="7" custScaleX="161546" custRadScaleRad="114965" custRadScaleInc="2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DF531-389A-4751-BACE-5C06D058ACF5}" type="pres">
      <dgm:prSet presAssocID="{3C5B3413-98D5-4D09-B5AF-3F687BC48EAC}" presName="spNode" presStyleCnt="0"/>
      <dgm:spPr/>
    </dgm:pt>
    <dgm:pt modelId="{E5471508-DF49-4305-B70F-CAA71D4CD681}" type="pres">
      <dgm:prSet presAssocID="{97C9E327-8593-4AA6-B105-374EBE183322}" presName="sibTrans" presStyleLbl="sibTrans1D1" presStyleIdx="1" presStyleCnt="7"/>
      <dgm:spPr/>
      <dgm:t>
        <a:bodyPr/>
        <a:lstStyle/>
        <a:p>
          <a:endParaRPr lang="ru-RU"/>
        </a:p>
      </dgm:t>
    </dgm:pt>
    <dgm:pt modelId="{A8255EF8-F7FB-4593-A4DD-70191CC81C80}" type="pres">
      <dgm:prSet presAssocID="{08A3FE6F-9711-49CF-9A99-951F87440ECE}" presName="node" presStyleLbl="node1" presStyleIdx="2" presStyleCnt="7" custScaleX="152122" custRadScaleRad="119227" custRadScaleInc="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5B44D-970F-4529-BE73-850B091FB25F}" type="pres">
      <dgm:prSet presAssocID="{08A3FE6F-9711-49CF-9A99-951F87440ECE}" presName="spNode" presStyleCnt="0"/>
      <dgm:spPr/>
    </dgm:pt>
    <dgm:pt modelId="{944AE552-6091-42FD-ACFA-8BA6493DA312}" type="pres">
      <dgm:prSet presAssocID="{C3BFF548-6067-4AB0-A005-619C7ABC61C3}" presName="sibTrans" presStyleLbl="sibTrans1D1" presStyleIdx="2" presStyleCnt="7"/>
      <dgm:spPr/>
      <dgm:t>
        <a:bodyPr/>
        <a:lstStyle/>
        <a:p>
          <a:endParaRPr lang="ru-RU"/>
        </a:p>
      </dgm:t>
    </dgm:pt>
    <dgm:pt modelId="{1499C393-9913-4302-83B1-A82415539D5B}" type="pres">
      <dgm:prSet presAssocID="{B4680730-6042-483D-AD31-C3DA48872848}" presName="node" presStyleLbl="node1" presStyleIdx="3" presStyleCnt="7" custScaleX="169400" custRadScaleRad="99728" custRadScaleInc="-61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8EB0F-13D0-4C0B-84E2-B1515DD6A276}" type="pres">
      <dgm:prSet presAssocID="{B4680730-6042-483D-AD31-C3DA48872848}" presName="spNode" presStyleCnt="0"/>
      <dgm:spPr/>
    </dgm:pt>
    <dgm:pt modelId="{E31C28E4-DBB8-4025-94B3-F1D33729B5F9}" type="pres">
      <dgm:prSet presAssocID="{B9C039E4-D80C-42CA-AB98-5E72B49D0E74}" presName="sibTrans" presStyleLbl="sibTrans1D1" presStyleIdx="3" presStyleCnt="7"/>
      <dgm:spPr/>
      <dgm:t>
        <a:bodyPr/>
        <a:lstStyle/>
        <a:p>
          <a:endParaRPr lang="ru-RU"/>
        </a:p>
      </dgm:t>
    </dgm:pt>
    <dgm:pt modelId="{33FA1C6F-AC3F-4BC2-887F-7AAB3B15B5C6}" type="pres">
      <dgm:prSet presAssocID="{B0A4C97F-39B6-4046-B6E0-C5C46EDB8491}" presName="node" presStyleLbl="node1" presStyleIdx="4" presStyleCnt="7" custScaleX="170649" custRadScaleRad="96930" custRadScaleInc="40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E8725-0D82-45A9-903B-37000689B10F}" type="pres">
      <dgm:prSet presAssocID="{B0A4C97F-39B6-4046-B6E0-C5C46EDB8491}" presName="spNode" presStyleCnt="0"/>
      <dgm:spPr/>
    </dgm:pt>
    <dgm:pt modelId="{25C33775-A06D-43C2-8377-7D48305B3311}" type="pres">
      <dgm:prSet presAssocID="{69AA43DA-3BBB-4A41-961D-7A3A709087D6}" presName="sibTrans" presStyleLbl="sibTrans1D1" presStyleIdx="4" presStyleCnt="7"/>
      <dgm:spPr/>
      <dgm:t>
        <a:bodyPr/>
        <a:lstStyle/>
        <a:p>
          <a:endParaRPr lang="ru-RU"/>
        </a:p>
      </dgm:t>
    </dgm:pt>
    <dgm:pt modelId="{7A40F33F-59E9-4643-A988-EC486FA776CF}" type="pres">
      <dgm:prSet presAssocID="{DD507A46-F05D-4809-A298-C4C04A802E76}" presName="node" presStyleLbl="node1" presStyleIdx="5" presStyleCnt="7" custScaleX="163790" custRadScaleRad="115903" custRadScaleInc="7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9FA5B-66E2-4C03-8A35-B02AAD8687B3}" type="pres">
      <dgm:prSet presAssocID="{DD507A46-F05D-4809-A298-C4C04A802E76}" presName="spNode" presStyleCnt="0"/>
      <dgm:spPr/>
    </dgm:pt>
    <dgm:pt modelId="{73E64B89-5B51-4496-A4D8-27A1808F795F}" type="pres">
      <dgm:prSet presAssocID="{1AEEFC21-3827-4E9C-9A1D-8ADE8E49D7BB}" presName="sibTrans" presStyleLbl="sibTrans1D1" presStyleIdx="5" presStyleCnt="7"/>
      <dgm:spPr/>
      <dgm:t>
        <a:bodyPr/>
        <a:lstStyle/>
        <a:p>
          <a:endParaRPr lang="ru-RU"/>
        </a:p>
      </dgm:t>
    </dgm:pt>
    <dgm:pt modelId="{E0599397-4FEC-461F-99D9-4F92A88F4906}" type="pres">
      <dgm:prSet presAssocID="{C59C7C5F-632F-44D4-883B-A2FD2BE1DE54}" presName="node" presStyleLbl="node1" presStyleIdx="6" presStyleCnt="7" custScaleX="159612" custRadScaleRad="116043" custRadScaleInc="-27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55510-312D-4EAB-9A99-18EDF639497F}" type="pres">
      <dgm:prSet presAssocID="{C59C7C5F-632F-44D4-883B-A2FD2BE1DE54}" presName="spNode" presStyleCnt="0"/>
      <dgm:spPr/>
    </dgm:pt>
    <dgm:pt modelId="{97D0AFAB-1DBB-42AB-BCFD-188852D5F506}" type="pres">
      <dgm:prSet presAssocID="{CE3FEB86-F9B6-46FC-B34A-D2ABAC5A0CD5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A336344C-5CBB-48AB-A2F8-3146DC53F7BD}" type="presOf" srcId="{B0A4C97F-39B6-4046-B6E0-C5C46EDB8491}" destId="{33FA1C6F-AC3F-4BC2-887F-7AAB3B15B5C6}" srcOrd="0" destOrd="0" presId="urn:microsoft.com/office/officeart/2005/8/layout/cycle6"/>
    <dgm:cxn modelId="{41D2A105-5E83-48DE-86F9-BEEA48826C3B}" type="presOf" srcId="{1AEEFC21-3827-4E9C-9A1D-8ADE8E49D7BB}" destId="{73E64B89-5B51-4496-A4D8-27A1808F795F}" srcOrd="0" destOrd="0" presId="urn:microsoft.com/office/officeart/2005/8/layout/cycle6"/>
    <dgm:cxn modelId="{82745B75-2E57-4F4D-9F50-11478622F813}" srcId="{02A71FB7-4D98-4DA0-A875-6BF58B9720E5}" destId="{3C5B3413-98D5-4D09-B5AF-3F687BC48EAC}" srcOrd="1" destOrd="0" parTransId="{41E9AF7C-0071-4AD3-83A9-6EFAB2AE89B3}" sibTransId="{97C9E327-8593-4AA6-B105-374EBE183322}"/>
    <dgm:cxn modelId="{2EE2CBB0-CD8D-48FD-A81E-7B106F5758FF}" srcId="{02A71FB7-4D98-4DA0-A875-6BF58B9720E5}" destId="{003AEEC5-6607-4B00-8A46-1E0C1C7FE59D}" srcOrd="0" destOrd="0" parTransId="{C89156C9-6718-408B-A6DB-3B28C5CBD1A3}" sibTransId="{05B45110-D447-4FB7-A5CA-AC9F72F58F38}"/>
    <dgm:cxn modelId="{61F0386B-660D-4E92-A973-66D469EAAAB8}" type="presOf" srcId="{08A3FE6F-9711-49CF-9A99-951F87440ECE}" destId="{A8255EF8-F7FB-4593-A4DD-70191CC81C80}" srcOrd="0" destOrd="0" presId="urn:microsoft.com/office/officeart/2005/8/layout/cycle6"/>
    <dgm:cxn modelId="{46DDCA02-F2EA-4CA3-A5AB-EB463A83BBC1}" srcId="{02A71FB7-4D98-4DA0-A875-6BF58B9720E5}" destId="{C59C7C5F-632F-44D4-883B-A2FD2BE1DE54}" srcOrd="6" destOrd="0" parTransId="{69F6529C-7396-4B88-BAD0-B8EB941C6574}" sibTransId="{CE3FEB86-F9B6-46FC-B34A-D2ABAC5A0CD5}"/>
    <dgm:cxn modelId="{8107A7E4-6EEA-4964-934C-A2E5BECE5022}" srcId="{02A71FB7-4D98-4DA0-A875-6BF58B9720E5}" destId="{DD507A46-F05D-4809-A298-C4C04A802E76}" srcOrd="5" destOrd="0" parTransId="{E9E22B2B-E69D-42B6-8768-5FD67A4FA8F7}" sibTransId="{1AEEFC21-3827-4E9C-9A1D-8ADE8E49D7BB}"/>
    <dgm:cxn modelId="{7F8200A1-6913-42EA-8CF8-39DD9A197459}" type="presOf" srcId="{B4680730-6042-483D-AD31-C3DA48872848}" destId="{1499C393-9913-4302-83B1-A82415539D5B}" srcOrd="0" destOrd="0" presId="urn:microsoft.com/office/officeart/2005/8/layout/cycle6"/>
    <dgm:cxn modelId="{5BBA2547-FAE8-4C70-90ED-B8B2B69D2345}" type="presOf" srcId="{69AA43DA-3BBB-4A41-961D-7A3A709087D6}" destId="{25C33775-A06D-43C2-8377-7D48305B3311}" srcOrd="0" destOrd="0" presId="urn:microsoft.com/office/officeart/2005/8/layout/cycle6"/>
    <dgm:cxn modelId="{63542AFF-4351-4B8B-8FF0-0D9459BD7AA0}" srcId="{02A71FB7-4D98-4DA0-A875-6BF58B9720E5}" destId="{B4680730-6042-483D-AD31-C3DA48872848}" srcOrd="3" destOrd="0" parTransId="{D8699653-01AD-49E8-93C7-4F6C71106AF3}" sibTransId="{B9C039E4-D80C-42CA-AB98-5E72B49D0E74}"/>
    <dgm:cxn modelId="{CD49DF5C-BC29-4630-9A09-761BB75C3E68}" type="presOf" srcId="{CE3FEB86-F9B6-46FC-B34A-D2ABAC5A0CD5}" destId="{97D0AFAB-1DBB-42AB-BCFD-188852D5F506}" srcOrd="0" destOrd="0" presId="urn:microsoft.com/office/officeart/2005/8/layout/cycle6"/>
    <dgm:cxn modelId="{F453A34D-C005-4D35-90AA-C3BB1F46FF38}" type="presOf" srcId="{3C5B3413-98D5-4D09-B5AF-3F687BC48EAC}" destId="{046074FF-C0D5-4C59-BB07-6BB84627B586}" srcOrd="0" destOrd="0" presId="urn:microsoft.com/office/officeart/2005/8/layout/cycle6"/>
    <dgm:cxn modelId="{6779C317-F6E7-41DB-90DC-3D4BABE985E0}" type="presOf" srcId="{97C9E327-8593-4AA6-B105-374EBE183322}" destId="{E5471508-DF49-4305-B70F-CAA71D4CD681}" srcOrd="0" destOrd="0" presId="urn:microsoft.com/office/officeart/2005/8/layout/cycle6"/>
    <dgm:cxn modelId="{C1265121-4DAD-446F-B728-EC61FD8E75DF}" type="presOf" srcId="{05B45110-D447-4FB7-A5CA-AC9F72F58F38}" destId="{F8D469CD-BC2D-482B-8992-4B80427E151F}" srcOrd="0" destOrd="0" presId="urn:microsoft.com/office/officeart/2005/8/layout/cycle6"/>
    <dgm:cxn modelId="{AF0F5826-371C-49C8-9083-EDB7AA2D37FB}" type="presOf" srcId="{02A71FB7-4D98-4DA0-A875-6BF58B9720E5}" destId="{6B16CF68-B59D-467D-8816-074EC91635AF}" srcOrd="0" destOrd="0" presId="urn:microsoft.com/office/officeart/2005/8/layout/cycle6"/>
    <dgm:cxn modelId="{1F5ADC0D-1B47-433C-9812-EB212226043A}" srcId="{02A71FB7-4D98-4DA0-A875-6BF58B9720E5}" destId="{08A3FE6F-9711-49CF-9A99-951F87440ECE}" srcOrd="2" destOrd="0" parTransId="{5FC702A1-3798-4DD6-8D75-1C325A451C90}" sibTransId="{C3BFF548-6067-4AB0-A005-619C7ABC61C3}"/>
    <dgm:cxn modelId="{042057C2-1AC9-40A1-A8C2-090F0C9AB508}" srcId="{02A71FB7-4D98-4DA0-A875-6BF58B9720E5}" destId="{B0A4C97F-39B6-4046-B6E0-C5C46EDB8491}" srcOrd="4" destOrd="0" parTransId="{3AF16FF6-6C38-4E34-B764-0BA53ADC0C07}" sibTransId="{69AA43DA-3BBB-4A41-961D-7A3A709087D6}"/>
    <dgm:cxn modelId="{315D7BA7-6582-4DD1-A5D5-632428AD526E}" type="presOf" srcId="{DD507A46-F05D-4809-A298-C4C04A802E76}" destId="{7A40F33F-59E9-4643-A988-EC486FA776CF}" srcOrd="0" destOrd="0" presId="urn:microsoft.com/office/officeart/2005/8/layout/cycle6"/>
    <dgm:cxn modelId="{DAF47A8D-652D-4CE2-9A06-7C5427AE7552}" type="presOf" srcId="{003AEEC5-6607-4B00-8A46-1E0C1C7FE59D}" destId="{29A6D776-FF84-49CD-B4C9-2DB89C8A2A4F}" srcOrd="0" destOrd="0" presId="urn:microsoft.com/office/officeart/2005/8/layout/cycle6"/>
    <dgm:cxn modelId="{E20ED035-9F91-4487-AAFF-B09FC5904D8E}" type="presOf" srcId="{C3BFF548-6067-4AB0-A005-619C7ABC61C3}" destId="{944AE552-6091-42FD-ACFA-8BA6493DA312}" srcOrd="0" destOrd="0" presId="urn:microsoft.com/office/officeart/2005/8/layout/cycle6"/>
    <dgm:cxn modelId="{A97593B8-13F4-4BA3-AE8F-27FF6DE79DB8}" type="presOf" srcId="{C59C7C5F-632F-44D4-883B-A2FD2BE1DE54}" destId="{E0599397-4FEC-461F-99D9-4F92A88F4906}" srcOrd="0" destOrd="0" presId="urn:microsoft.com/office/officeart/2005/8/layout/cycle6"/>
    <dgm:cxn modelId="{4F188B4F-F2B8-4CB1-A594-3E1129A45F3B}" type="presOf" srcId="{B9C039E4-D80C-42CA-AB98-5E72B49D0E74}" destId="{E31C28E4-DBB8-4025-94B3-F1D33729B5F9}" srcOrd="0" destOrd="0" presId="urn:microsoft.com/office/officeart/2005/8/layout/cycle6"/>
    <dgm:cxn modelId="{000CAD4B-63AD-435A-B365-7E523AE95D6A}" type="presParOf" srcId="{6B16CF68-B59D-467D-8816-074EC91635AF}" destId="{29A6D776-FF84-49CD-B4C9-2DB89C8A2A4F}" srcOrd="0" destOrd="0" presId="urn:microsoft.com/office/officeart/2005/8/layout/cycle6"/>
    <dgm:cxn modelId="{2BC2E47E-7BAC-46D1-A7BC-F49DAC402D3E}" type="presParOf" srcId="{6B16CF68-B59D-467D-8816-074EC91635AF}" destId="{0A5DB035-DABB-4F8F-8EE7-2ACE5C8E996B}" srcOrd="1" destOrd="0" presId="urn:microsoft.com/office/officeart/2005/8/layout/cycle6"/>
    <dgm:cxn modelId="{1047442B-66CB-4964-8C8F-F74F6C0306E2}" type="presParOf" srcId="{6B16CF68-B59D-467D-8816-074EC91635AF}" destId="{F8D469CD-BC2D-482B-8992-4B80427E151F}" srcOrd="2" destOrd="0" presId="urn:microsoft.com/office/officeart/2005/8/layout/cycle6"/>
    <dgm:cxn modelId="{3D7D1774-8F31-45DF-9E32-C93A611E55EE}" type="presParOf" srcId="{6B16CF68-B59D-467D-8816-074EC91635AF}" destId="{046074FF-C0D5-4C59-BB07-6BB84627B586}" srcOrd="3" destOrd="0" presId="urn:microsoft.com/office/officeart/2005/8/layout/cycle6"/>
    <dgm:cxn modelId="{66A7D0AA-D26F-4133-9217-56D53228E026}" type="presParOf" srcId="{6B16CF68-B59D-467D-8816-074EC91635AF}" destId="{690DF531-389A-4751-BACE-5C06D058ACF5}" srcOrd="4" destOrd="0" presId="urn:microsoft.com/office/officeart/2005/8/layout/cycle6"/>
    <dgm:cxn modelId="{F2767200-4D80-4F66-82C9-0634BA25FA23}" type="presParOf" srcId="{6B16CF68-B59D-467D-8816-074EC91635AF}" destId="{E5471508-DF49-4305-B70F-CAA71D4CD681}" srcOrd="5" destOrd="0" presId="urn:microsoft.com/office/officeart/2005/8/layout/cycle6"/>
    <dgm:cxn modelId="{E46AFCF0-23C6-48FE-8CAE-13D37081283B}" type="presParOf" srcId="{6B16CF68-B59D-467D-8816-074EC91635AF}" destId="{A8255EF8-F7FB-4593-A4DD-70191CC81C80}" srcOrd="6" destOrd="0" presId="urn:microsoft.com/office/officeart/2005/8/layout/cycle6"/>
    <dgm:cxn modelId="{D729D819-41B2-4BA7-B1AC-D3F3AF90AA05}" type="presParOf" srcId="{6B16CF68-B59D-467D-8816-074EC91635AF}" destId="{65C5B44D-970F-4529-BE73-850B091FB25F}" srcOrd="7" destOrd="0" presId="urn:microsoft.com/office/officeart/2005/8/layout/cycle6"/>
    <dgm:cxn modelId="{E46093FD-7D60-4A72-8BE0-2A7F1F756007}" type="presParOf" srcId="{6B16CF68-B59D-467D-8816-074EC91635AF}" destId="{944AE552-6091-42FD-ACFA-8BA6493DA312}" srcOrd="8" destOrd="0" presId="urn:microsoft.com/office/officeart/2005/8/layout/cycle6"/>
    <dgm:cxn modelId="{B05D28CC-C157-4701-8EA8-785B9F38C041}" type="presParOf" srcId="{6B16CF68-B59D-467D-8816-074EC91635AF}" destId="{1499C393-9913-4302-83B1-A82415539D5B}" srcOrd="9" destOrd="0" presId="urn:microsoft.com/office/officeart/2005/8/layout/cycle6"/>
    <dgm:cxn modelId="{49A603FD-B0EE-491E-AB00-BDAA9D0B3E58}" type="presParOf" srcId="{6B16CF68-B59D-467D-8816-074EC91635AF}" destId="{F3D8EB0F-13D0-4C0B-84E2-B1515DD6A276}" srcOrd="10" destOrd="0" presId="urn:microsoft.com/office/officeart/2005/8/layout/cycle6"/>
    <dgm:cxn modelId="{CC4E56CF-CFCA-4411-9710-AFA894EA88C2}" type="presParOf" srcId="{6B16CF68-B59D-467D-8816-074EC91635AF}" destId="{E31C28E4-DBB8-4025-94B3-F1D33729B5F9}" srcOrd="11" destOrd="0" presId="urn:microsoft.com/office/officeart/2005/8/layout/cycle6"/>
    <dgm:cxn modelId="{28393808-AF7B-4849-ADB7-58CD5B775F4E}" type="presParOf" srcId="{6B16CF68-B59D-467D-8816-074EC91635AF}" destId="{33FA1C6F-AC3F-4BC2-887F-7AAB3B15B5C6}" srcOrd="12" destOrd="0" presId="urn:microsoft.com/office/officeart/2005/8/layout/cycle6"/>
    <dgm:cxn modelId="{F035818E-8F5D-4530-9429-D93ADCA7E741}" type="presParOf" srcId="{6B16CF68-B59D-467D-8816-074EC91635AF}" destId="{F3AE8725-0D82-45A9-903B-37000689B10F}" srcOrd="13" destOrd="0" presId="urn:microsoft.com/office/officeart/2005/8/layout/cycle6"/>
    <dgm:cxn modelId="{2B2E3745-106E-4F44-AC89-A7DAA82E1804}" type="presParOf" srcId="{6B16CF68-B59D-467D-8816-074EC91635AF}" destId="{25C33775-A06D-43C2-8377-7D48305B3311}" srcOrd="14" destOrd="0" presId="urn:microsoft.com/office/officeart/2005/8/layout/cycle6"/>
    <dgm:cxn modelId="{2E6C742A-7ED0-4721-9054-BA3AD9A60319}" type="presParOf" srcId="{6B16CF68-B59D-467D-8816-074EC91635AF}" destId="{7A40F33F-59E9-4643-A988-EC486FA776CF}" srcOrd="15" destOrd="0" presId="urn:microsoft.com/office/officeart/2005/8/layout/cycle6"/>
    <dgm:cxn modelId="{D9C968E3-7DB4-43F3-B777-FD7EBAC6B5F6}" type="presParOf" srcId="{6B16CF68-B59D-467D-8816-074EC91635AF}" destId="{2319FA5B-66E2-4C03-8A35-B02AAD8687B3}" srcOrd="16" destOrd="0" presId="urn:microsoft.com/office/officeart/2005/8/layout/cycle6"/>
    <dgm:cxn modelId="{A091A1B3-1156-484D-BDC6-1C0B9965548D}" type="presParOf" srcId="{6B16CF68-B59D-467D-8816-074EC91635AF}" destId="{73E64B89-5B51-4496-A4D8-27A1808F795F}" srcOrd="17" destOrd="0" presId="urn:microsoft.com/office/officeart/2005/8/layout/cycle6"/>
    <dgm:cxn modelId="{69E7932D-EABE-4CB6-822D-548905950D94}" type="presParOf" srcId="{6B16CF68-B59D-467D-8816-074EC91635AF}" destId="{E0599397-4FEC-461F-99D9-4F92A88F4906}" srcOrd="18" destOrd="0" presId="urn:microsoft.com/office/officeart/2005/8/layout/cycle6"/>
    <dgm:cxn modelId="{4F1C5C12-0A97-4977-A9C5-F969146F08C0}" type="presParOf" srcId="{6B16CF68-B59D-467D-8816-074EC91635AF}" destId="{EFC55510-312D-4EAB-9A99-18EDF639497F}" srcOrd="19" destOrd="0" presId="urn:microsoft.com/office/officeart/2005/8/layout/cycle6"/>
    <dgm:cxn modelId="{1B5DD233-A8D0-4FE6-8605-E477303DFA1C}" type="presParOf" srcId="{6B16CF68-B59D-467D-8816-074EC91635AF}" destId="{97D0AFAB-1DBB-42AB-BCFD-188852D5F506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3840" y="365125"/>
            <a:ext cx="9265920" cy="132556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kumimoji="0" lang="ru-RU" sz="2000" b="0" i="0" u="none" strike="noStrike" kern="1200" cap="none" spc="0" normalizeH="0" baseline="0" noProof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b="1" i="1" dirty="0" smtClean="0">
                <a:solidFill>
                  <a:srgbClr val="002060"/>
                </a:solidFill>
              </a:rPr>
              <a:t>Дошкільний навчальний заклад №8“ Зірочка” комбінованого типу</a:t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b="1" i="1" dirty="0" smtClean="0">
                <a:solidFill>
                  <a:srgbClr val="002060"/>
                </a:solidFill>
              </a:rPr>
              <a:t>Мелітопольської 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міської ради </a:t>
            </a:r>
            <a:r>
              <a:rPr lang="uk-UA" b="1" i="1" dirty="0" smtClean="0">
                <a:solidFill>
                  <a:srgbClr val="002060"/>
                </a:solidFill>
              </a:rPr>
              <a:t>Запорізької 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області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040" y="1825624"/>
            <a:ext cx="11054080" cy="4798695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 sz="1100" smtClean="0">
                <a:effectLst/>
              </a:defRPr>
            </a:lvl1pPr>
          </a:lstStyle>
          <a:p>
            <a:pPr lvl="0"/>
            <a:endParaRPr lang="uk-UA" dirty="0" smtClean="0"/>
          </a:p>
          <a:p>
            <a:r>
              <a:rPr lang="uk-UA" sz="3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«Роль педагога та навчального закладу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3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посиленні патріотичного виховання дошкільників»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uk-UA" dirty="0" smtClean="0"/>
              <a:t>                                                                   </a:t>
            </a: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Підготувала: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Білик Наталя Олександрівна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вихователь-методист дошкільного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навчального закладу №8 «Зірочка»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0" y="0"/>
            <a:ext cx="3866870" cy="2509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23" y="3657201"/>
            <a:ext cx="4596411" cy="3064274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9113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14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4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4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8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6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FFFF00"/>
            </a:gs>
            <a:gs pos="67000">
              <a:schemeClr val="accent1">
                <a:lumMod val="55000"/>
                <a:lumOff val="45000"/>
              </a:schemeClr>
            </a:gs>
            <a:gs pos="88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69E0A-3DEB-471E-95CA-CF3EFB3FF108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1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1%D0%B0%D1%82%D1%8C%D0%BA%D1%96%D0%B2%D1%89%D0%B8%D0%BD%D0%B0" TargetMode="External"/><Relationship Id="rId2" Type="http://schemas.openxmlformats.org/officeDocument/2006/relationships/hyperlink" Target="http://uk.wikipedia.org/wiki/%D0%9B%D1%8E%D0%B1%D0%BE%D0%B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FF00"/>
            </a:gs>
            <a:gs pos="67000">
              <a:schemeClr val="accent1">
                <a:lumMod val="55000"/>
                <a:lumOff val="45000"/>
              </a:schemeClr>
            </a:gs>
            <a:gs pos="88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02264"/>
            <a:ext cx="10531151" cy="4623275"/>
          </a:xfrm>
        </p:spPr>
        <p:txBody>
          <a:bodyPr>
            <a:normAutofit/>
          </a:bodyPr>
          <a:lstStyle/>
          <a:p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«Виховання дошкільників на основі цінностей українського народу»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Підготувала:                                                             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uk-UA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Птуха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Олена Микитівна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вихователь-методист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навчального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 «Дзвіночок»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0"/>
            <a:ext cx="3459791" cy="2248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5468"/>
            <a:ext cx="4739640" cy="30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4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7103" y="1"/>
            <a:ext cx="9800897" cy="3405352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41435"/>
            <a:ext cx="10457793" cy="6101256"/>
          </a:xfrm>
        </p:spPr>
        <p:txBody>
          <a:bodyPr/>
          <a:lstStyle/>
          <a:p>
            <a:r>
              <a:rPr lang="uk-UA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авдан</a:t>
            </a:r>
            <a:r>
              <a:rPr lang="uk-UA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 виховання: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любові до рідного краю (причетності до рідного дому,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сім'ї, дитячого садка, міста);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духовно-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взаємин;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любові до культурного спадку свого народу;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виховання любові, поваги до своїх національних особливостей;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почуття власної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гідності,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представників свого народу;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•толерантне ставлення до представників інших національностей, до ровесників, батьків, сусідів, інших людей.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4228814"/>
            <a:ext cx="3902372" cy="23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5117" y="-189186"/>
            <a:ext cx="11056883" cy="1675086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розглядати патріотизм через поняття „ставлення", можна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 декілька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напрямків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5738" y="5202620"/>
            <a:ext cx="8902262" cy="5517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3049" y="1255405"/>
            <a:ext cx="101631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краю,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людей,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живуть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рідній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звичаїв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державного устрою.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40" y="3058191"/>
            <a:ext cx="4364616" cy="33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821"/>
            <a:ext cx="9144000" cy="1948441"/>
          </a:xfrm>
        </p:spPr>
        <p:txBody>
          <a:bodyPr>
            <a:no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нами педагогами стоїть завдання надзвичайної ваги: домогтися того, щоб діти зростали не лише здоровими і освіченими людьми, але й свідомими, творчими особистостями і патріотами України.</a:t>
            </a:r>
            <a:b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Посіяти в маленькому серці зерно любові до Батьківщини та рідного краю, навчити дітей шанувати й берегти духовну спадщину свого народу- ось про що ми дбаємо, виховуючи нове покоління громадян України, наше майбутнє.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99290"/>
            <a:ext cx="9144000" cy="177075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"</a:t>
            </a:r>
            <a:r>
              <a:rPr lang="ru-RU" b="1" dirty="0"/>
              <a:t>Як у маленького деревця турботливий садівник</a:t>
            </a:r>
            <a:br>
              <a:rPr lang="ru-RU" b="1" dirty="0"/>
            </a:br>
            <a:r>
              <a:rPr lang="ru-RU" b="1" dirty="0"/>
              <a:t>укріплює корінь…, так і педагог повинен турбуватися</a:t>
            </a:r>
            <a:br>
              <a:rPr lang="ru-RU" b="1" dirty="0"/>
            </a:br>
            <a:r>
              <a:rPr lang="ru-RU" b="1" dirty="0"/>
              <a:t>про виховання у своїх дітей почуття безмежної</a:t>
            </a:r>
            <a:br>
              <a:rPr lang="ru-RU" b="1" dirty="0"/>
            </a:br>
            <a:r>
              <a:rPr lang="ru-RU" b="1" dirty="0"/>
              <a:t>любові до України…, вірності великим традиціям."</a:t>
            </a:r>
            <a:endParaRPr lang="ru-RU" dirty="0"/>
          </a:p>
          <a:p>
            <a:r>
              <a:rPr lang="ru-RU" b="1" dirty="0"/>
              <a:t>В.О. Сухомлинський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83" y="2180207"/>
            <a:ext cx="3485833" cy="264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821"/>
            <a:ext cx="10260650" cy="1427147"/>
          </a:xfrm>
        </p:spPr>
        <p:txBody>
          <a:bodyPr>
            <a:normAutofit/>
          </a:bodyPr>
          <a:lstStyle/>
          <a:p>
            <a:r>
              <a:rPr lang="uk-UA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 виховання як інтегрована система</a:t>
            </a:r>
            <a:r>
              <a:rPr lang="ru-RU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837346"/>
            <a:ext cx="10260650" cy="481128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78211544"/>
              </p:ext>
            </p:extLst>
          </p:nvPr>
        </p:nvGraphicFramePr>
        <p:xfrm>
          <a:off x="1982624" y="820396"/>
          <a:ext cx="8796745" cy="582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47543"/>
            <a:ext cx="4584316" cy="304989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85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9641"/>
            <a:ext cx="10260650" cy="521294"/>
          </a:xfrm>
        </p:spPr>
        <p:txBody>
          <a:bodyPr>
            <a:noAutofit/>
          </a:bodyPr>
          <a:lstStyle/>
          <a:p>
            <a:r>
              <a:rPr lang="uk-UA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Трудове виховання</a:t>
            </a:r>
            <a:endParaRPr lang="ru-RU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3472" y="1101900"/>
            <a:ext cx="4230168" cy="1693216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Перш, ніж людина навчиться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 на благо Вітчизни,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 навчити її добросовісно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 трудові доручення,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прищеплювати любов до праці.</a:t>
            </a:r>
          </a:p>
          <a:p>
            <a:pPr>
              <a:lnSpc>
                <a:spcPct val="100000"/>
              </a:lnSpc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1537734"/>
            <a:ext cx="524256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10667999" cy="858416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4304" y="1014724"/>
            <a:ext cx="8556896" cy="2661329"/>
          </a:xfrm>
        </p:spPr>
        <p:txBody>
          <a:bodyPr>
            <a:noAutofit/>
          </a:bodyPr>
          <a:lstStyle/>
          <a:p>
            <a:pPr algn="l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реалістичних уявлень про  явища природи, практичних умінь, </a:t>
            </a:r>
          </a:p>
          <a:p>
            <a:pPr algn="l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дбайливого ставлення до її компонентів- </a:t>
            </a:r>
          </a:p>
          <a:p>
            <a:pPr algn="l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 напрям у вихованні патріотичної особистості.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3859" y="5986398"/>
            <a:ext cx="184731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0" y="3040359"/>
            <a:ext cx="5745479" cy="35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047875" y="0"/>
            <a:ext cx="10668000" cy="821093"/>
          </a:xfrm>
        </p:spPr>
        <p:txBody>
          <a:bodyPr>
            <a:normAutofit/>
          </a:bodyPr>
          <a:lstStyle/>
          <a:p>
            <a:r>
              <a:rPr lang="uk-UA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Правове виховання</a:t>
            </a:r>
            <a:endParaRPr lang="ru-RU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642" y="821095"/>
            <a:ext cx="4086808" cy="2183362"/>
          </a:xfrm>
        </p:spPr>
        <p:txBody>
          <a:bodyPr>
            <a:normAutofit/>
          </a:bodyPr>
          <a:lstStyle/>
          <a:p>
            <a:pPr algn="l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 напрямом патріотичного виховання є правове виховання дітей, яке полягає у прищепленні їм елементарних правових знань, формування найпростіших навичок правової поведінки</a:t>
            </a:r>
            <a:r>
              <a:rPr lang="uk-UA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4977" y="4617161"/>
            <a:ext cx="7414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Дітям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 такі чотири групи прав:</a:t>
            </a:r>
          </a:p>
          <a:p>
            <a:pPr>
              <a:lnSpc>
                <a:spcPts val="1475"/>
              </a:lnSpc>
              <a:spcAft>
                <a:spcPts val="0"/>
              </a:spcAft>
            </a:pP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Права на гідне існування і, виживання, що включає право на життя і здоров'я, житло, їжу, ім'я, родину, турботу батьків, громадянство.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Права на розвиток, освіту, відпочинок і дозвілля.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Права на захист від приниження, насильства та експлуатації, а також особливі права дітей-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інвалідів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сиріт.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Права на свободу слова, думки та діяльності.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42" y="2881961"/>
            <a:ext cx="5420618" cy="158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46" y="0"/>
            <a:ext cx="535065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067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414617" cy="564021"/>
          </a:xfrm>
        </p:spPr>
        <p:txBody>
          <a:bodyPr>
            <a:normAutofit fontScale="90000"/>
          </a:bodyPr>
          <a:lstStyle/>
          <a:p>
            <a:r>
              <a:rPr lang="uk-UA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 виховання</a:t>
            </a:r>
            <a:endParaRPr lang="ru-RU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1005" y="444381"/>
            <a:ext cx="10886871" cy="2324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 виховання- педагогічна діяльність,</a:t>
            </a:r>
          </a:p>
          <a:p>
            <a:pPr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 на формування здатності сприймати і</a:t>
            </a:r>
          </a:p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перетворювати дійсність за законами краси. Діти мають знати, що український народ найпісенніший, найталановитіший, який вміє створювати і розуміти прекрасне. Людина, яка вміє бачити та розуміти прекрасне, не зможе спотворити красу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15" y="2935140"/>
            <a:ext cx="3864249" cy="36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4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10505090" cy="599089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3815" y="567828"/>
            <a:ext cx="10785231" cy="2238703"/>
          </a:xfrm>
        </p:spPr>
        <p:txBody>
          <a:bodyPr>
            <a:noAutofit/>
          </a:bodyPr>
          <a:lstStyle/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Громадянська особистість є одним із критеріїв і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 патріотичного виховання. Виховання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особистості, у якій органічно поєднуються високі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моральні чесноти, громадянська зрілість,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патріотизм, самоактивність, творчі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начала, почуття обов'язку й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 перед суспільством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Батьківщиною.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45029"/>
            <a:ext cx="5379720" cy="43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2216" y="109417"/>
            <a:ext cx="10668000" cy="725214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8615" y="834631"/>
            <a:ext cx="6174154" cy="2112577"/>
          </a:xfrm>
        </p:spPr>
        <p:txBody>
          <a:bodyPr>
            <a:noAutofit/>
          </a:bodyPr>
          <a:lstStyle/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міцних здоров'ям, фізично загартованих громадян України, стійких воїнів-захисників рідного народу- це феноменальне явище і складова української етнопедагогіки, яка зберегла, передаючи з покоління в покоління найкращі духовні цінності народу.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69" y="2158835"/>
            <a:ext cx="4689231" cy="46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302359"/>
            <a:ext cx="902935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Palatino Linotype" panose="02040502050505030304" pitchFamily="18" charset="0"/>
              </a:rPr>
              <a:t>План:</a:t>
            </a:r>
            <a:endParaRPr lang="uk-UA" sz="2000" dirty="0" smtClean="0">
              <a:latin typeface="Palatino Linotype" panose="02040502050505030304" pitchFamily="18" charset="0"/>
            </a:endParaRPr>
          </a:p>
          <a:p>
            <a:pPr algn="ctr"/>
            <a:r>
              <a:rPr lang="uk-UA" sz="2000" b="1" dirty="0" smtClean="0">
                <a:latin typeface="Palatino Linotype" panose="02040502050505030304" pitchFamily="18" charset="0"/>
              </a:rPr>
              <a:t>Теоретична частина</a:t>
            </a:r>
          </a:p>
          <a:p>
            <a:r>
              <a:rPr lang="uk-UA" sz="2000" dirty="0" smtClean="0">
                <a:latin typeface="Palatino Linotype" panose="02040502050505030304" pitchFamily="18" charset="0"/>
              </a:rPr>
              <a:t>1.Роль </a:t>
            </a:r>
            <a:r>
              <a:rPr lang="uk-UA" sz="2000" dirty="0">
                <a:latin typeface="Palatino Linotype" panose="02040502050505030304" pitchFamily="18" charset="0"/>
              </a:rPr>
              <a:t>педагога та навчального закладу у посиленні </a:t>
            </a:r>
            <a:r>
              <a:rPr lang="uk-UA" sz="2000" dirty="0" smtClean="0">
                <a:latin typeface="Palatino Linotype" panose="02040502050505030304" pitchFamily="18" charset="0"/>
              </a:rPr>
              <a:t>  патріотичного </a:t>
            </a:r>
            <a:r>
              <a:rPr lang="uk-UA" sz="2000" dirty="0">
                <a:latin typeface="Palatino Linotype" panose="02040502050505030304" pitchFamily="18" charset="0"/>
              </a:rPr>
              <a:t>виховання.</a:t>
            </a:r>
            <a:r>
              <a:rPr lang="uk-UA" sz="2000" i="1" dirty="0">
                <a:latin typeface="Palatino Linotype" panose="02040502050505030304" pitchFamily="18" charset="0"/>
              </a:rPr>
              <a:t> </a:t>
            </a:r>
            <a:r>
              <a:rPr lang="uk-UA" sz="2000" i="1" dirty="0" smtClean="0">
                <a:latin typeface="Palatino Linotype" panose="02040502050505030304" pitchFamily="18" charset="0"/>
              </a:rPr>
              <a:t>(</a:t>
            </a:r>
            <a:r>
              <a:rPr lang="uk-UA" sz="2000" i="1" dirty="0">
                <a:latin typeface="Palatino Linotype" panose="02040502050505030304" pitchFamily="18" charset="0"/>
              </a:rPr>
              <a:t>доповідь-презентація</a:t>
            </a:r>
            <a:r>
              <a:rPr lang="uk-UA" sz="2000" i="1" dirty="0" smtClean="0">
                <a:latin typeface="Palatino Linotype" panose="02040502050505030304" pitchFamily="18" charset="0"/>
              </a:rPr>
              <a:t>) </a:t>
            </a:r>
          </a:p>
          <a:p>
            <a:r>
              <a:rPr lang="uk-UA" sz="2000" i="1" dirty="0">
                <a:latin typeface="Palatino Linotype" panose="02040502050505030304" pitchFamily="18" charset="0"/>
              </a:rPr>
              <a:t> </a:t>
            </a:r>
            <a:r>
              <a:rPr lang="uk-UA" sz="2000" i="1" dirty="0" smtClean="0">
                <a:latin typeface="Palatino Linotype" panose="02040502050505030304" pitchFamily="18" charset="0"/>
              </a:rPr>
              <a:t>                                                                            </a:t>
            </a:r>
            <a:r>
              <a:rPr lang="uk-UA" sz="2000" i="1" dirty="0" err="1" smtClean="0">
                <a:latin typeface="Palatino Linotype" panose="02040502050505030304" pitchFamily="18" charset="0"/>
              </a:rPr>
              <a:t>Птуха</a:t>
            </a:r>
            <a:r>
              <a:rPr lang="uk-UA" sz="2000" i="1" dirty="0" smtClean="0">
                <a:latin typeface="Palatino Linotype" panose="02040502050505030304" pitchFamily="18" charset="0"/>
              </a:rPr>
              <a:t> О.М.</a:t>
            </a:r>
          </a:p>
          <a:p>
            <a:r>
              <a:rPr lang="ru-RU" sz="2000" dirty="0" smtClean="0">
                <a:latin typeface="Palatino Linotype" panose="02040502050505030304" pitchFamily="18" charset="0"/>
              </a:rPr>
              <a:t>2.Пріорітетні </a:t>
            </a:r>
            <a:r>
              <a:rPr lang="ru-RU" sz="2000" dirty="0" err="1">
                <a:latin typeface="Palatino Linotype" panose="02040502050505030304" pitchFamily="18" charset="0"/>
              </a:rPr>
              <a:t>методи</a:t>
            </a:r>
            <a:r>
              <a:rPr lang="ru-RU" sz="2000" dirty="0">
                <a:latin typeface="Palatino Linotype" panose="02040502050505030304" pitchFamily="18" charset="0"/>
              </a:rPr>
              <a:t> і </a:t>
            </a:r>
            <a:r>
              <a:rPr lang="ru-RU" sz="2000" dirty="0" err="1">
                <a:latin typeface="Palatino Linotype" panose="02040502050505030304" pitchFamily="18" charset="0"/>
              </a:rPr>
              <a:t>форми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патріотичного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виховання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i="1" dirty="0">
                <a:latin typeface="Palatino Linotype" panose="02040502050505030304" pitchFamily="18" charset="0"/>
              </a:rPr>
              <a:t>(</a:t>
            </a:r>
            <a:r>
              <a:rPr lang="ru-RU" sz="2000" i="1" dirty="0" err="1">
                <a:latin typeface="Palatino Linotype" panose="02040502050505030304" pitchFamily="18" charset="0"/>
              </a:rPr>
              <a:t>співдоповідь</a:t>
            </a:r>
            <a:r>
              <a:rPr lang="ru-RU" sz="2000" i="1" dirty="0" smtClean="0">
                <a:latin typeface="Palatino Linotype" panose="02040502050505030304" pitchFamily="18" charset="0"/>
              </a:rPr>
              <a:t>) </a:t>
            </a:r>
          </a:p>
          <a:p>
            <a:r>
              <a:rPr lang="uk-UA" sz="2000" i="1" dirty="0">
                <a:latin typeface="Palatino Linotype" panose="02040502050505030304" pitchFamily="18" charset="0"/>
              </a:rPr>
              <a:t>                                                                              </a:t>
            </a:r>
            <a:r>
              <a:rPr lang="uk-UA" sz="2000" i="1" dirty="0" err="1">
                <a:latin typeface="Palatino Linotype" panose="02040502050505030304" pitchFamily="18" charset="0"/>
              </a:rPr>
              <a:t>Поцікайло</a:t>
            </a:r>
            <a:r>
              <a:rPr lang="uk-UA" sz="2000" i="1" dirty="0">
                <a:latin typeface="Palatino Linotype" panose="02040502050505030304" pitchFamily="18" charset="0"/>
              </a:rPr>
              <a:t> Н.М</a:t>
            </a:r>
            <a:r>
              <a:rPr lang="uk-UA" sz="2000" i="1" dirty="0" smtClean="0">
                <a:latin typeface="Palatino Linotype" panose="02040502050505030304" pitchFamily="18" charset="0"/>
              </a:rPr>
              <a:t>.</a:t>
            </a:r>
          </a:p>
          <a:p>
            <a:r>
              <a:rPr lang="ru-RU" sz="2000" dirty="0" smtClean="0">
                <a:latin typeface="Palatino Linotype" panose="02040502050505030304" pitchFamily="18" charset="0"/>
              </a:rPr>
              <a:t>3.Як </a:t>
            </a:r>
            <a:r>
              <a:rPr lang="ru-RU" sz="2000" dirty="0" err="1">
                <a:latin typeface="Palatino Linotype" panose="02040502050505030304" pitchFamily="18" charset="0"/>
              </a:rPr>
              <a:t>виховувати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патріота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своєї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країни</a:t>
            </a:r>
            <a:r>
              <a:rPr lang="ru-RU" sz="2000" dirty="0">
                <a:latin typeface="Palatino Linotype" panose="02040502050505030304" pitchFamily="18" charset="0"/>
              </a:rPr>
              <a:t> в </a:t>
            </a:r>
            <a:r>
              <a:rPr lang="ru-RU" sz="2000" dirty="0" err="1">
                <a:latin typeface="Palatino Linotype" panose="02040502050505030304" pitchFamily="18" charset="0"/>
              </a:rPr>
              <a:t>сучасних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умовах</a:t>
            </a:r>
            <a:r>
              <a:rPr lang="ru-RU" sz="2000" i="1" dirty="0" smtClean="0">
                <a:latin typeface="Palatino Linotype" panose="02040502050505030304" pitchFamily="18" charset="0"/>
              </a:rPr>
              <a:t>.</a:t>
            </a:r>
          </a:p>
          <a:p>
            <a:r>
              <a:rPr lang="ru-RU" sz="2000" i="1" dirty="0" smtClean="0">
                <a:latin typeface="Palatino Linotype" panose="02040502050505030304" pitchFamily="18" charset="0"/>
              </a:rPr>
              <a:t> </a:t>
            </a:r>
            <a:r>
              <a:rPr lang="ru-RU" sz="2000" i="1" dirty="0">
                <a:latin typeface="Palatino Linotype" panose="02040502050505030304" pitchFamily="18" charset="0"/>
              </a:rPr>
              <a:t>(З </a:t>
            </a:r>
            <a:r>
              <a:rPr lang="ru-RU" sz="2000" i="1" dirty="0" err="1">
                <a:latin typeface="Palatino Linotype" panose="02040502050505030304" pitchFamily="18" charset="0"/>
              </a:rPr>
              <a:t>досвіду</a:t>
            </a:r>
            <a:r>
              <a:rPr lang="ru-RU" sz="2000" i="1" dirty="0">
                <a:latin typeface="Palatino Linotype" panose="02040502050505030304" pitchFamily="18" charset="0"/>
              </a:rPr>
              <a:t> </a:t>
            </a:r>
            <a:r>
              <a:rPr lang="ru-RU" sz="2000" i="1" dirty="0" err="1">
                <a:latin typeface="Palatino Linotype" panose="02040502050505030304" pitchFamily="18" charset="0"/>
              </a:rPr>
              <a:t>роботи</a:t>
            </a:r>
            <a:r>
              <a:rPr lang="ru-RU" sz="2000" i="1" dirty="0" smtClean="0">
                <a:latin typeface="Palatino Linotype" panose="02040502050505030304" pitchFamily="18" charset="0"/>
              </a:rPr>
              <a:t>)          </a:t>
            </a:r>
          </a:p>
          <a:p>
            <a:r>
              <a:rPr lang="uk-UA" sz="2000" i="1" dirty="0">
                <a:latin typeface="Palatino Linotype" panose="02040502050505030304" pitchFamily="18" charset="0"/>
              </a:rPr>
              <a:t> </a:t>
            </a:r>
            <a:r>
              <a:rPr lang="uk-UA" sz="2000" i="1" dirty="0" smtClean="0">
                <a:latin typeface="Palatino Linotype" panose="02040502050505030304" pitchFamily="18" charset="0"/>
              </a:rPr>
              <a:t>                                                                             </a:t>
            </a:r>
            <a:r>
              <a:rPr lang="uk-UA" sz="2000" i="1" dirty="0" err="1" smtClean="0">
                <a:latin typeface="Palatino Linotype" panose="02040502050505030304" pitchFamily="18" charset="0"/>
              </a:rPr>
              <a:t>Сульжик</a:t>
            </a:r>
            <a:r>
              <a:rPr lang="uk-UA" sz="2000" i="1" dirty="0" smtClean="0">
                <a:latin typeface="Palatino Linotype" panose="02040502050505030304" pitchFamily="18" charset="0"/>
              </a:rPr>
              <a:t> М.С.</a:t>
            </a:r>
          </a:p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Практична </a:t>
            </a:r>
            <a:r>
              <a:rPr lang="ru-RU" sz="2000" b="1" dirty="0" err="1" smtClean="0">
                <a:latin typeface="Palatino Linotype" panose="02040502050505030304" pitchFamily="18" charset="0"/>
              </a:rPr>
              <a:t>частина</a:t>
            </a:r>
            <a:endParaRPr lang="ru-RU" sz="2000" b="1" dirty="0" smtClean="0">
              <a:latin typeface="Palatino Linotype" panose="02040502050505030304" pitchFamily="18" charset="0"/>
            </a:endParaRPr>
          </a:p>
          <a:p>
            <a:r>
              <a:rPr lang="ru-RU" sz="2000" dirty="0" err="1" smtClean="0">
                <a:latin typeface="Palatino Linotype" panose="02040502050505030304" pitchFamily="18" charset="0"/>
              </a:rPr>
              <a:t>Ознайомлення</a:t>
            </a:r>
            <a:r>
              <a:rPr lang="ru-RU" sz="2000" dirty="0" smtClean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дітей</a:t>
            </a:r>
            <a:r>
              <a:rPr lang="ru-RU" sz="2000" dirty="0">
                <a:latin typeface="Palatino Linotype" panose="02040502050505030304" pitchFamily="18" charset="0"/>
              </a:rPr>
              <a:t> з </a:t>
            </a:r>
            <a:r>
              <a:rPr lang="ru-RU" sz="2000" dirty="0" err="1">
                <a:latin typeface="Palatino Linotype" panose="02040502050505030304" pitchFamily="18" charset="0"/>
              </a:rPr>
              <a:t>рідним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містом</a:t>
            </a:r>
            <a:r>
              <a:rPr lang="ru-RU" sz="2000" dirty="0">
                <a:latin typeface="Palatino Linotype" panose="02040502050505030304" pitchFamily="18" charset="0"/>
              </a:rPr>
              <a:t> та </a:t>
            </a:r>
            <a:r>
              <a:rPr lang="ru-RU" sz="2000" dirty="0" err="1">
                <a:latin typeface="Palatino Linotype" panose="02040502050505030304" pitchFamily="18" charset="0"/>
              </a:rPr>
              <a:t>його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історією</a:t>
            </a:r>
            <a:r>
              <a:rPr lang="ru-RU" sz="2000" dirty="0">
                <a:latin typeface="Palatino Linotype" panose="02040502050505030304" pitchFamily="18" charset="0"/>
              </a:rPr>
              <a:t> як </a:t>
            </a:r>
            <a:r>
              <a:rPr lang="ru-RU" sz="2000" dirty="0" err="1">
                <a:latin typeface="Palatino Linotype" panose="02040502050505030304" pitchFamily="18" charset="0"/>
              </a:rPr>
              <a:t>засіб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формування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патріотичних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почуттів</a:t>
            </a:r>
            <a:r>
              <a:rPr lang="ru-RU" sz="2000" dirty="0">
                <a:latin typeface="Palatino Linotype" panose="02040502050505030304" pitchFamily="18" charset="0"/>
              </a:rPr>
              <a:t>. </a:t>
            </a:r>
            <a:endParaRPr lang="ru-RU" sz="2000" dirty="0" smtClean="0">
              <a:latin typeface="Palatino Linotype" panose="02040502050505030304" pitchFamily="18" charset="0"/>
            </a:endParaRPr>
          </a:p>
          <a:p>
            <a:r>
              <a:rPr lang="ru-RU" sz="2000" i="1" dirty="0" smtClean="0">
                <a:latin typeface="Palatino Linotype" panose="02040502050505030304" pitchFamily="18" charset="0"/>
              </a:rPr>
              <a:t>(</a:t>
            </a:r>
            <a:r>
              <a:rPr lang="ru-RU" sz="2000" i="1" dirty="0">
                <a:latin typeface="Palatino Linotype" panose="02040502050505030304" pitchFamily="18" charset="0"/>
              </a:rPr>
              <a:t>з </a:t>
            </a:r>
            <a:r>
              <a:rPr lang="ru-RU" sz="2000" i="1" dirty="0" err="1">
                <a:latin typeface="Palatino Linotype" panose="02040502050505030304" pitchFamily="18" charset="0"/>
              </a:rPr>
              <a:t>використанням</a:t>
            </a:r>
            <a:r>
              <a:rPr lang="ru-RU" sz="2000" i="1" dirty="0">
                <a:latin typeface="Palatino Linotype" panose="02040502050505030304" pitchFamily="18" charset="0"/>
              </a:rPr>
              <a:t> </a:t>
            </a:r>
            <a:r>
              <a:rPr lang="ru-RU" sz="2000" i="1" dirty="0" err="1">
                <a:latin typeface="Palatino Linotype" panose="02040502050505030304" pitchFamily="18" charset="0"/>
              </a:rPr>
              <a:t>мультимедійних</a:t>
            </a:r>
            <a:r>
              <a:rPr lang="ru-RU" sz="2000" i="1" dirty="0">
                <a:latin typeface="Palatino Linotype" panose="02040502050505030304" pitchFamily="18" charset="0"/>
              </a:rPr>
              <a:t> </a:t>
            </a:r>
            <a:r>
              <a:rPr lang="ru-RU" sz="2000" i="1" dirty="0" err="1">
                <a:latin typeface="Palatino Linotype" panose="02040502050505030304" pitchFamily="18" charset="0"/>
              </a:rPr>
              <a:t>презентацій</a:t>
            </a:r>
            <a:r>
              <a:rPr lang="ru-RU" sz="2000" i="1" dirty="0" smtClean="0">
                <a:latin typeface="Palatino Linotype" panose="02040502050505030304" pitchFamily="18" charset="0"/>
              </a:rPr>
              <a:t>)</a:t>
            </a:r>
          </a:p>
          <a:p>
            <a:pPr algn="ctr"/>
            <a:r>
              <a:rPr lang="ru-RU" sz="2000" b="1" dirty="0" err="1">
                <a:latin typeface="Palatino Linotype" panose="02040502050505030304" pitchFamily="18" charset="0"/>
              </a:rPr>
              <a:t>Домашнє</a:t>
            </a:r>
            <a:r>
              <a:rPr lang="ru-RU" sz="2000" b="1" dirty="0"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latin typeface="Palatino Linotype" panose="02040502050505030304" pitchFamily="18" charset="0"/>
              </a:rPr>
              <a:t>завдання</a:t>
            </a:r>
            <a:r>
              <a:rPr lang="ru-RU" sz="2000" b="1" dirty="0">
                <a:latin typeface="Palatino Linotype" panose="02040502050505030304" pitchFamily="18" charset="0"/>
              </a:rPr>
              <a:t>:</a:t>
            </a:r>
          </a:p>
          <a:p>
            <a:r>
              <a:rPr lang="ru-RU" sz="2000" dirty="0" smtClean="0">
                <a:latin typeface="Palatino Linotype" panose="02040502050505030304" pitchFamily="18" charset="0"/>
              </a:rPr>
              <a:t>1.Систематизувати </a:t>
            </a:r>
            <a:r>
              <a:rPr lang="ru-RU" sz="2000" dirty="0">
                <a:latin typeface="Palatino Linotype" panose="02040502050505030304" pitchFamily="18" charset="0"/>
              </a:rPr>
              <a:t>у папки </a:t>
            </a:r>
            <a:r>
              <a:rPr lang="ru-RU" sz="2000" dirty="0" err="1">
                <a:latin typeface="Palatino Linotype" panose="02040502050505030304" pitchFamily="18" charset="0"/>
              </a:rPr>
              <a:t>методичний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матеріал</a:t>
            </a:r>
            <a:r>
              <a:rPr lang="ru-RU" sz="2000" dirty="0">
                <a:latin typeface="Palatino Linotype" panose="02040502050505030304" pitchFamily="18" charset="0"/>
              </a:rPr>
              <a:t> на тему: «</a:t>
            </a:r>
            <a:r>
              <a:rPr lang="ru-RU" sz="2000" dirty="0" err="1">
                <a:latin typeface="Palatino Linotype" panose="02040502050505030304" pitchFamily="18" charset="0"/>
              </a:rPr>
              <a:t>Україна</a:t>
            </a:r>
            <a:r>
              <a:rPr lang="ru-RU" sz="2000" dirty="0">
                <a:latin typeface="Palatino Linotype" panose="02040502050505030304" pitchFamily="18" charset="0"/>
              </a:rPr>
              <a:t> – </a:t>
            </a:r>
            <a:r>
              <a:rPr lang="ru-RU" sz="2000" dirty="0" err="1">
                <a:latin typeface="Palatino Linotype" panose="02040502050505030304" pitchFamily="18" charset="0"/>
              </a:rPr>
              <a:t>країна</a:t>
            </a:r>
            <a:r>
              <a:rPr lang="ru-RU" sz="2000" dirty="0">
                <a:latin typeface="Palatino Linotype" panose="02040502050505030304" pitchFamily="18" charset="0"/>
              </a:rPr>
              <a:t>, </a:t>
            </a:r>
            <a:r>
              <a:rPr lang="ru-RU" sz="2000" dirty="0" err="1">
                <a:latin typeface="Palatino Linotype" panose="02040502050505030304" pitchFamily="18" charset="0"/>
              </a:rPr>
              <a:t>якою</a:t>
            </a:r>
            <a:r>
              <a:rPr lang="ru-RU" sz="2000" dirty="0">
                <a:latin typeface="Palatino Linotype" panose="02040502050505030304" pitchFamily="18" charset="0"/>
              </a:rPr>
              <a:t> ми </a:t>
            </a:r>
            <a:r>
              <a:rPr lang="ru-RU" sz="2000" dirty="0" err="1">
                <a:latin typeface="Palatino Linotype" panose="02040502050505030304" pitchFamily="18" charset="0"/>
              </a:rPr>
              <a:t>пишаємося</a:t>
            </a:r>
            <a:r>
              <a:rPr lang="ru-RU" sz="2000" dirty="0">
                <a:latin typeface="Palatino Linotype" panose="02040502050505030304" pitchFamily="18" charset="0"/>
              </a:rPr>
              <a:t>»</a:t>
            </a:r>
          </a:p>
          <a:p>
            <a:r>
              <a:rPr lang="ru-RU" sz="2000" dirty="0" smtClean="0">
                <a:latin typeface="Palatino Linotype" panose="02040502050505030304" pitchFamily="18" charset="0"/>
              </a:rPr>
              <a:t>1.Підготувати </a:t>
            </a:r>
            <a:r>
              <a:rPr lang="ru-RU" sz="2000" dirty="0" err="1">
                <a:latin typeface="Palatino Linotype" panose="02040502050505030304" pitchFamily="18" charset="0"/>
              </a:rPr>
              <a:t>пам'ятки</a:t>
            </a:r>
            <a:r>
              <a:rPr lang="ru-RU" sz="2000" dirty="0">
                <a:latin typeface="Palatino Linotype" panose="02040502050505030304" pitchFamily="18" charset="0"/>
              </a:rPr>
              <a:t> для </a:t>
            </a:r>
            <a:r>
              <a:rPr lang="ru-RU" sz="2000" dirty="0" err="1">
                <a:latin typeface="Palatino Linotype" panose="02040502050505030304" pitchFamily="18" charset="0"/>
              </a:rPr>
              <a:t>батьків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smtClean="0">
                <a:latin typeface="Palatino Linotype" panose="02040502050505030304" pitchFamily="18" charset="0"/>
              </a:rPr>
              <a:t>«</a:t>
            </a:r>
            <a:r>
              <a:rPr lang="ru-RU" sz="2000" dirty="0">
                <a:latin typeface="Palatino Linotype" panose="02040502050505030304" pitchFamily="18" charset="0"/>
              </a:rPr>
              <a:t>Роль </a:t>
            </a:r>
            <a:r>
              <a:rPr lang="ru-RU" sz="2000" dirty="0" err="1">
                <a:latin typeface="Palatino Linotype" panose="02040502050505030304" pitchFamily="18" charset="0"/>
              </a:rPr>
              <a:t>сімейних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традицій</a:t>
            </a:r>
            <a:r>
              <a:rPr lang="ru-RU" sz="2000" dirty="0">
                <a:latin typeface="Palatino Linotype" panose="02040502050505030304" pitchFamily="18" charset="0"/>
              </a:rPr>
              <a:t> у </a:t>
            </a:r>
            <a:r>
              <a:rPr lang="ru-RU" sz="2000" dirty="0" err="1">
                <a:latin typeface="Palatino Linotype" panose="02040502050505030304" pitchFamily="18" charset="0"/>
              </a:rPr>
              <a:t>вихованні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дітей</a:t>
            </a:r>
            <a:r>
              <a:rPr lang="ru-RU" sz="2000" dirty="0">
                <a:latin typeface="Palatino Linotype" panose="02040502050505030304" pitchFamily="18" charset="0"/>
              </a:rPr>
              <a:t>»</a:t>
            </a:r>
          </a:p>
          <a:p>
            <a:endParaRPr lang="ru-RU" sz="20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ru-RU" sz="2000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956" y="230871"/>
            <a:ext cx="10300138" cy="690671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8078" y="976069"/>
            <a:ext cx="7286230" cy="2231203"/>
          </a:xfrm>
        </p:spPr>
        <p:txBody>
          <a:bodyPr>
            <a:noAutofit/>
          </a:bodyPr>
          <a:lstStyle/>
          <a:p>
            <a:pPr algn="l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у дитини свідомого патріотизму неможливе без розумового виховання. Адже це- діяльність вихователя, спрямована на розвиток інтелектуальних сил і мислення дітей з метою прищеплення культури розумової праці. Розумове виховання відбувається у процесі засвоєння знань. Але не зводиться до їх нагромадження. Процес здобуття знань і якісне їх поглиблення є чинником розумового виховання лише тоді, коли знання стають особистими переконаннями, духовним багатством людини.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0" y="1988820"/>
            <a:ext cx="3246120" cy="4869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77" y="3909203"/>
            <a:ext cx="2946032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9776" y="104891"/>
            <a:ext cx="6379314" cy="906290"/>
          </a:xfrm>
        </p:spPr>
        <p:txBody>
          <a:bodyPr>
            <a:noAutofit/>
          </a:bodyPr>
          <a:lstStyle/>
          <a:p>
            <a: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та форми організації роботи</a:t>
            </a:r>
            <a:b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патріотичного виховання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643034" y="351632"/>
            <a:ext cx="6030595" cy="6302358"/>
            <a:chOff x="1324" y="3465"/>
            <a:chExt cx="9497" cy="12372"/>
          </a:xfrm>
        </p:grpSpPr>
        <p:sp>
          <p:nvSpPr>
            <p:cNvPr id="5" name="Rectangle 65"/>
            <p:cNvSpPr>
              <a:spLocks noChangeArrowheads="1"/>
            </p:cNvSpPr>
            <p:nvPr/>
          </p:nvSpPr>
          <p:spPr bwMode="auto">
            <a:xfrm>
              <a:off x="1742" y="4666"/>
              <a:ext cx="3632" cy="56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РОБОТА ВИХОВАТЕЛЯ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AutoShape 66"/>
            <p:cNvCxnSpPr>
              <a:cxnSpLocks noChangeShapeType="1"/>
            </p:cNvCxnSpPr>
            <p:nvPr/>
          </p:nvCxnSpPr>
          <p:spPr bwMode="auto">
            <a:xfrm>
              <a:off x="2096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Rectangle 67"/>
            <p:cNvSpPr>
              <a:spLocks noChangeArrowheads="1"/>
            </p:cNvSpPr>
            <p:nvPr/>
          </p:nvSpPr>
          <p:spPr bwMode="auto">
            <a:xfrm>
              <a:off x="4273" y="3465"/>
              <a:ext cx="3631" cy="1051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ПАТРІОТИЧНЕ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ВИХОВАННЯ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68"/>
            <p:cNvSpPr>
              <a:spLocks noChangeArrowheads="1"/>
            </p:cNvSpPr>
            <p:nvPr/>
          </p:nvSpPr>
          <p:spPr bwMode="auto">
            <a:xfrm>
              <a:off x="1742" y="9162"/>
              <a:ext cx="3632" cy="78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УДОСКОНАЛЕННЯ САМООСВІТИ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69"/>
            <p:cNvSpPr>
              <a:spLocks noChangeArrowheads="1"/>
            </p:cNvSpPr>
            <p:nvPr/>
          </p:nvSpPr>
          <p:spPr bwMode="auto">
            <a:xfrm>
              <a:off x="6701" y="7029"/>
              <a:ext cx="3631" cy="796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ВИГОТОВЛЕННЯ ДИДАКТИЧНОГО МАТЕРІАЛУ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0"/>
            <p:cNvSpPr>
              <a:spLocks noChangeArrowheads="1"/>
            </p:cNvSpPr>
            <p:nvPr/>
          </p:nvSpPr>
          <p:spPr bwMode="auto">
            <a:xfrm>
              <a:off x="6694" y="6512"/>
              <a:ext cx="3631" cy="525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ІГРОВА ДІЯЛЬНІСТЬ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71"/>
            <p:cNvSpPr>
              <a:spLocks noChangeArrowheads="1"/>
            </p:cNvSpPr>
            <p:nvPr/>
          </p:nvSpPr>
          <p:spPr bwMode="auto">
            <a:xfrm>
              <a:off x="1727" y="7939"/>
              <a:ext cx="3632" cy="124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ПІДГОТОВКА ДО ЗАНЯТЬ, СВЯТ, РОЗВАГ ТА ІН. НАВЧАЛЬНО-ВИХОВНИХ ЗАХОДІВ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72"/>
            <p:cNvSpPr>
              <a:spLocks noChangeArrowheads="1"/>
            </p:cNvSpPr>
            <p:nvPr/>
          </p:nvSpPr>
          <p:spPr bwMode="auto">
            <a:xfrm>
              <a:off x="1738" y="7077"/>
              <a:ext cx="3632" cy="862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УЧАСТЬ У СЕМІНАРАХ, ПЕДРАДАХ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73"/>
            <p:cNvSpPr>
              <a:spLocks noChangeArrowheads="1"/>
            </p:cNvSpPr>
            <p:nvPr/>
          </p:nvSpPr>
          <p:spPr bwMode="auto">
            <a:xfrm>
              <a:off x="6694" y="5869"/>
              <a:ext cx="3631" cy="643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РОЗВ</a:t>
              </a:r>
              <a:r>
                <a:rPr lang="en-US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’</a:t>
              </a: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ЯЗУВАННЯ СИТУАЦІЙ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4"/>
            <p:cNvSpPr>
              <a:spLocks noChangeArrowheads="1"/>
            </p:cNvSpPr>
            <p:nvPr/>
          </p:nvSpPr>
          <p:spPr bwMode="auto">
            <a:xfrm>
              <a:off x="1738" y="6219"/>
              <a:ext cx="3632" cy="858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РОЗРОБКА РЕКОМЕНДАЦІЙ, АНКЕТ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75"/>
            <p:cNvSpPr>
              <a:spLocks noChangeArrowheads="1"/>
            </p:cNvSpPr>
            <p:nvPr/>
          </p:nvSpPr>
          <p:spPr bwMode="auto">
            <a:xfrm>
              <a:off x="6694" y="5296"/>
              <a:ext cx="3631" cy="628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БЕСІДИ, РОЗПОВІДІ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76"/>
            <p:cNvSpPr>
              <a:spLocks noChangeArrowheads="1"/>
            </p:cNvSpPr>
            <p:nvPr/>
          </p:nvSpPr>
          <p:spPr bwMode="auto">
            <a:xfrm>
              <a:off x="6694" y="4666"/>
              <a:ext cx="3631" cy="56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РОБОТА З ДІТЬМИ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7"/>
            <p:cNvSpPr>
              <a:spLocks noChangeArrowheads="1"/>
            </p:cNvSpPr>
            <p:nvPr/>
          </p:nvSpPr>
          <p:spPr bwMode="auto">
            <a:xfrm>
              <a:off x="1738" y="5379"/>
              <a:ext cx="3632" cy="81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ПРОВЕДЕННЯ БЕСІД, КОНСУЛЬТАЦІЙ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78"/>
            <p:cNvSpPr>
              <a:spLocks noChangeArrowheads="1"/>
            </p:cNvSpPr>
            <p:nvPr/>
          </p:nvSpPr>
          <p:spPr bwMode="auto">
            <a:xfrm>
              <a:off x="1738" y="10654"/>
              <a:ext cx="3632" cy="959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ВИГОТОВЛЕННЯ ДИДАКТИЧНОГО МАТЕРІАЛУ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79"/>
            <p:cNvSpPr>
              <a:spLocks noChangeArrowheads="1"/>
            </p:cNvSpPr>
            <p:nvPr/>
          </p:nvSpPr>
          <p:spPr bwMode="auto">
            <a:xfrm>
              <a:off x="6690" y="8401"/>
              <a:ext cx="3631" cy="613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ПРОВЕДЕННЯ ЗАНЯТЬ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80"/>
            <p:cNvSpPr>
              <a:spLocks noChangeArrowheads="1"/>
            </p:cNvSpPr>
            <p:nvPr/>
          </p:nvSpPr>
          <p:spPr bwMode="auto">
            <a:xfrm>
              <a:off x="1742" y="9891"/>
              <a:ext cx="3632" cy="82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ПРАКТИЧНА РОБОТА З ДІТЬМИ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1"/>
            <p:cNvSpPr>
              <a:spLocks noChangeArrowheads="1"/>
            </p:cNvSpPr>
            <p:nvPr/>
          </p:nvSpPr>
          <p:spPr bwMode="auto">
            <a:xfrm>
              <a:off x="6701" y="8979"/>
              <a:ext cx="3631" cy="898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ТЕМАТИЧНІ ВЕЧОРИ, РОЗВАГИ, СВЯТА, ВИСТАВКИ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82"/>
            <p:cNvSpPr>
              <a:spLocks noChangeArrowheads="1"/>
            </p:cNvSpPr>
            <p:nvPr/>
          </p:nvSpPr>
          <p:spPr bwMode="auto">
            <a:xfrm>
              <a:off x="6694" y="7790"/>
              <a:ext cx="3631" cy="661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ПРАКТИЧНИЙ ПОКАЗ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83"/>
            <p:cNvSpPr>
              <a:spLocks noChangeArrowheads="1"/>
            </p:cNvSpPr>
            <p:nvPr/>
          </p:nvSpPr>
          <p:spPr bwMode="auto">
            <a:xfrm>
              <a:off x="4166" y="11847"/>
              <a:ext cx="3631" cy="56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СПІЛЬНО З СІМ</a:t>
              </a:r>
              <a:r>
                <a:rPr lang="en-US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`</a:t>
              </a:r>
              <a:r>
                <a:rPr lang="uk-UA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ЄЮ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84"/>
            <p:cNvSpPr>
              <a:spLocks noChangeArrowheads="1"/>
            </p:cNvSpPr>
            <p:nvPr/>
          </p:nvSpPr>
          <p:spPr bwMode="auto">
            <a:xfrm>
              <a:off x="1823" y="12877"/>
              <a:ext cx="670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КОНСУЛЬТАЦІЇ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85"/>
            <p:cNvSpPr>
              <a:spLocks noChangeArrowheads="1"/>
            </p:cNvSpPr>
            <p:nvPr/>
          </p:nvSpPr>
          <p:spPr bwMode="auto">
            <a:xfrm>
              <a:off x="2873" y="12877"/>
              <a:ext cx="670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БЕСІДИ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86"/>
            <p:cNvSpPr>
              <a:spLocks noChangeArrowheads="1"/>
            </p:cNvSpPr>
            <p:nvPr/>
          </p:nvSpPr>
          <p:spPr bwMode="auto">
            <a:xfrm>
              <a:off x="3924" y="12877"/>
              <a:ext cx="917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ЗАГАЛЬНІ БАТЬКІВСЬКІ ЗБОРИ, КОНФЕРЕНЦІЇ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87"/>
            <p:cNvSpPr>
              <a:spLocks noChangeArrowheads="1"/>
            </p:cNvSpPr>
            <p:nvPr/>
          </p:nvSpPr>
          <p:spPr bwMode="auto">
            <a:xfrm>
              <a:off x="5212" y="12877"/>
              <a:ext cx="931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ПРАКТИЧНИЙ ПОКАЗ РОБОТИ</a:t>
              </a:r>
              <a:r>
                <a:rPr lang="uk-UA" sz="14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 ДІТЬМИ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88"/>
            <p:cNvSpPr>
              <a:spLocks noChangeArrowheads="1"/>
            </p:cNvSpPr>
            <p:nvPr/>
          </p:nvSpPr>
          <p:spPr bwMode="auto">
            <a:xfrm>
              <a:off x="6489" y="12877"/>
              <a:ext cx="876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АНКЕТУВАННЯ, ТЕСТУВАННЯ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89"/>
            <p:cNvSpPr>
              <a:spLocks noChangeArrowheads="1"/>
            </p:cNvSpPr>
            <p:nvPr/>
          </p:nvSpPr>
          <p:spPr bwMode="auto">
            <a:xfrm>
              <a:off x="7722" y="12877"/>
              <a:ext cx="798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ДНІ ВІДКРИТИХ ДВЕРЕЙ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90"/>
            <p:cNvSpPr>
              <a:spLocks noChangeArrowheads="1"/>
            </p:cNvSpPr>
            <p:nvPr/>
          </p:nvSpPr>
          <p:spPr bwMode="auto">
            <a:xfrm>
              <a:off x="8775" y="12877"/>
              <a:ext cx="669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СЕМІНАРИ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91"/>
            <p:cNvSpPr>
              <a:spLocks noChangeArrowheads="1"/>
            </p:cNvSpPr>
            <p:nvPr/>
          </p:nvSpPr>
          <p:spPr bwMode="auto">
            <a:xfrm>
              <a:off x="9814" y="12877"/>
              <a:ext cx="670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ДІЛОВІ ІГРИ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AutoShape 92"/>
            <p:cNvCxnSpPr>
              <a:cxnSpLocks noChangeShapeType="1"/>
            </p:cNvCxnSpPr>
            <p:nvPr/>
          </p:nvCxnSpPr>
          <p:spPr bwMode="auto">
            <a:xfrm>
              <a:off x="5979" y="4397"/>
              <a:ext cx="0" cy="74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93"/>
            <p:cNvCxnSpPr>
              <a:cxnSpLocks noChangeShapeType="1"/>
            </p:cNvCxnSpPr>
            <p:nvPr/>
          </p:nvCxnSpPr>
          <p:spPr bwMode="auto">
            <a:xfrm>
              <a:off x="8730" y="3791"/>
              <a:ext cx="0" cy="8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94"/>
            <p:cNvCxnSpPr>
              <a:cxnSpLocks noChangeShapeType="1"/>
            </p:cNvCxnSpPr>
            <p:nvPr/>
          </p:nvCxnSpPr>
          <p:spPr bwMode="auto">
            <a:xfrm>
              <a:off x="3371" y="3791"/>
              <a:ext cx="0" cy="8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95"/>
            <p:cNvCxnSpPr>
              <a:cxnSpLocks noChangeShapeType="1"/>
            </p:cNvCxnSpPr>
            <p:nvPr/>
          </p:nvCxnSpPr>
          <p:spPr bwMode="auto">
            <a:xfrm>
              <a:off x="3371" y="3791"/>
              <a:ext cx="90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96"/>
            <p:cNvCxnSpPr>
              <a:cxnSpLocks noChangeShapeType="1"/>
            </p:cNvCxnSpPr>
            <p:nvPr/>
          </p:nvCxnSpPr>
          <p:spPr bwMode="auto">
            <a:xfrm>
              <a:off x="7904" y="3791"/>
              <a:ext cx="826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97"/>
            <p:cNvCxnSpPr>
              <a:cxnSpLocks noChangeShapeType="1"/>
            </p:cNvCxnSpPr>
            <p:nvPr/>
          </p:nvCxnSpPr>
          <p:spPr bwMode="auto">
            <a:xfrm>
              <a:off x="1324" y="489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98"/>
            <p:cNvCxnSpPr>
              <a:cxnSpLocks noChangeShapeType="1"/>
            </p:cNvCxnSpPr>
            <p:nvPr/>
          </p:nvCxnSpPr>
          <p:spPr bwMode="auto">
            <a:xfrm>
              <a:off x="1324" y="6597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99"/>
            <p:cNvCxnSpPr>
              <a:cxnSpLocks noChangeShapeType="1"/>
            </p:cNvCxnSpPr>
            <p:nvPr/>
          </p:nvCxnSpPr>
          <p:spPr bwMode="auto">
            <a:xfrm>
              <a:off x="1324" y="5773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00"/>
            <p:cNvCxnSpPr>
              <a:cxnSpLocks noChangeShapeType="1"/>
            </p:cNvCxnSpPr>
            <p:nvPr/>
          </p:nvCxnSpPr>
          <p:spPr bwMode="auto">
            <a:xfrm>
              <a:off x="1328" y="960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AutoShape 101"/>
            <p:cNvCxnSpPr>
              <a:cxnSpLocks noChangeShapeType="1"/>
            </p:cNvCxnSpPr>
            <p:nvPr/>
          </p:nvCxnSpPr>
          <p:spPr bwMode="auto">
            <a:xfrm>
              <a:off x="1328" y="1035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02"/>
            <p:cNvCxnSpPr>
              <a:cxnSpLocks noChangeShapeType="1"/>
            </p:cNvCxnSpPr>
            <p:nvPr/>
          </p:nvCxnSpPr>
          <p:spPr bwMode="auto">
            <a:xfrm>
              <a:off x="1328" y="1110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AutoShape 103"/>
            <p:cNvCxnSpPr>
              <a:cxnSpLocks noChangeShapeType="1"/>
            </p:cNvCxnSpPr>
            <p:nvPr/>
          </p:nvCxnSpPr>
          <p:spPr bwMode="auto">
            <a:xfrm>
              <a:off x="1324" y="7472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AutoShape 104"/>
            <p:cNvCxnSpPr>
              <a:cxnSpLocks noChangeShapeType="1"/>
            </p:cNvCxnSpPr>
            <p:nvPr/>
          </p:nvCxnSpPr>
          <p:spPr bwMode="auto">
            <a:xfrm>
              <a:off x="1324" y="8321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105"/>
            <p:cNvCxnSpPr>
              <a:cxnSpLocks noChangeShapeType="1"/>
            </p:cNvCxnSpPr>
            <p:nvPr/>
          </p:nvCxnSpPr>
          <p:spPr bwMode="auto">
            <a:xfrm flipH="1">
              <a:off x="10325" y="4890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AutoShape 106"/>
            <p:cNvCxnSpPr>
              <a:cxnSpLocks noChangeShapeType="1"/>
            </p:cNvCxnSpPr>
            <p:nvPr/>
          </p:nvCxnSpPr>
          <p:spPr bwMode="auto">
            <a:xfrm flipH="1">
              <a:off x="10342" y="7471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107"/>
            <p:cNvCxnSpPr>
              <a:cxnSpLocks noChangeShapeType="1"/>
            </p:cNvCxnSpPr>
            <p:nvPr/>
          </p:nvCxnSpPr>
          <p:spPr bwMode="auto">
            <a:xfrm flipH="1">
              <a:off x="10321" y="8166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108"/>
            <p:cNvCxnSpPr>
              <a:cxnSpLocks noChangeShapeType="1"/>
            </p:cNvCxnSpPr>
            <p:nvPr/>
          </p:nvCxnSpPr>
          <p:spPr bwMode="auto">
            <a:xfrm flipH="1">
              <a:off x="10321" y="8837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109"/>
            <p:cNvCxnSpPr>
              <a:cxnSpLocks noChangeShapeType="1"/>
            </p:cNvCxnSpPr>
            <p:nvPr/>
          </p:nvCxnSpPr>
          <p:spPr bwMode="auto">
            <a:xfrm flipH="1">
              <a:off x="10332" y="9517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110"/>
            <p:cNvCxnSpPr>
              <a:cxnSpLocks noChangeShapeType="1"/>
            </p:cNvCxnSpPr>
            <p:nvPr/>
          </p:nvCxnSpPr>
          <p:spPr bwMode="auto">
            <a:xfrm flipH="1">
              <a:off x="10297" y="11236"/>
              <a:ext cx="4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111"/>
            <p:cNvCxnSpPr>
              <a:cxnSpLocks noChangeShapeType="1"/>
            </p:cNvCxnSpPr>
            <p:nvPr/>
          </p:nvCxnSpPr>
          <p:spPr bwMode="auto">
            <a:xfrm flipH="1">
              <a:off x="10321" y="5772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112"/>
            <p:cNvCxnSpPr>
              <a:cxnSpLocks noChangeShapeType="1"/>
            </p:cNvCxnSpPr>
            <p:nvPr/>
          </p:nvCxnSpPr>
          <p:spPr bwMode="auto">
            <a:xfrm flipH="1">
              <a:off x="10332" y="6334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13"/>
            <p:cNvCxnSpPr>
              <a:cxnSpLocks noChangeShapeType="1"/>
            </p:cNvCxnSpPr>
            <p:nvPr/>
          </p:nvCxnSpPr>
          <p:spPr bwMode="auto">
            <a:xfrm>
              <a:off x="10790" y="4891"/>
              <a:ext cx="0" cy="635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114"/>
            <p:cNvCxnSpPr>
              <a:cxnSpLocks noChangeShapeType="1"/>
            </p:cNvCxnSpPr>
            <p:nvPr/>
          </p:nvCxnSpPr>
          <p:spPr bwMode="auto">
            <a:xfrm>
              <a:off x="1324" y="4891"/>
              <a:ext cx="4" cy="62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115"/>
            <p:cNvCxnSpPr>
              <a:cxnSpLocks noChangeShapeType="1"/>
            </p:cNvCxnSpPr>
            <p:nvPr/>
          </p:nvCxnSpPr>
          <p:spPr bwMode="auto">
            <a:xfrm>
              <a:off x="10106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116"/>
            <p:cNvCxnSpPr>
              <a:cxnSpLocks noChangeShapeType="1"/>
            </p:cNvCxnSpPr>
            <p:nvPr/>
          </p:nvCxnSpPr>
          <p:spPr bwMode="auto">
            <a:xfrm>
              <a:off x="3205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117"/>
            <p:cNvCxnSpPr>
              <a:cxnSpLocks noChangeShapeType="1"/>
            </p:cNvCxnSpPr>
            <p:nvPr/>
          </p:nvCxnSpPr>
          <p:spPr bwMode="auto">
            <a:xfrm>
              <a:off x="4389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118"/>
            <p:cNvCxnSpPr>
              <a:cxnSpLocks noChangeShapeType="1"/>
            </p:cNvCxnSpPr>
            <p:nvPr/>
          </p:nvCxnSpPr>
          <p:spPr bwMode="auto">
            <a:xfrm>
              <a:off x="5673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119"/>
            <p:cNvCxnSpPr>
              <a:cxnSpLocks noChangeShapeType="1"/>
            </p:cNvCxnSpPr>
            <p:nvPr/>
          </p:nvCxnSpPr>
          <p:spPr bwMode="auto">
            <a:xfrm>
              <a:off x="6846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AutoShape 120"/>
            <p:cNvCxnSpPr>
              <a:cxnSpLocks noChangeShapeType="1"/>
            </p:cNvCxnSpPr>
            <p:nvPr/>
          </p:nvCxnSpPr>
          <p:spPr bwMode="auto">
            <a:xfrm>
              <a:off x="8030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AutoShape 121"/>
            <p:cNvCxnSpPr>
              <a:cxnSpLocks noChangeShapeType="1"/>
            </p:cNvCxnSpPr>
            <p:nvPr/>
          </p:nvCxnSpPr>
          <p:spPr bwMode="auto">
            <a:xfrm>
              <a:off x="9093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AutoShape 122"/>
            <p:cNvCxnSpPr>
              <a:cxnSpLocks noChangeShapeType="1"/>
            </p:cNvCxnSpPr>
            <p:nvPr/>
          </p:nvCxnSpPr>
          <p:spPr bwMode="auto">
            <a:xfrm>
              <a:off x="2092" y="12697"/>
              <a:ext cx="80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123"/>
            <p:cNvCxnSpPr>
              <a:cxnSpLocks noChangeShapeType="1"/>
            </p:cNvCxnSpPr>
            <p:nvPr/>
          </p:nvCxnSpPr>
          <p:spPr bwMode="auto">
            <a:xfrm>
              <a:off x="6024" y="12414"/>
              <a:ext cx="0" cy="2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4" name="AutoShape 106"/>
          <p:cNvCxnSpPr>
            <a:cxnSpLocks noChangeShapeType="1"/>
          </p:cNvCxnSpPr>
          <p:nvPr/>
        </p:nvCxnSpPr>
        <p:spPr bwMode="auto">
          <a:xfrm flipH="1">
            <a:off x="7315200" y="3903729"/>
            <a:ext cx="304165" cy="6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06"/>
          <p:cNvCxnSpPr>
            <a:cxnSpLocks noChangeShapeType="1"/>
          </p:cNvCxnSpPr>
          <p:nvPr/>
        </p:nvCxnSpPr>
        <p:spPr bwMode="auto">
          <a:xfrm flipH="1">
            <a:off x="7294858" y="2051181"/>
            <a:ext cx="304165" cy="6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Rectangle 81"/>
          <p:cNvSpPr>
            <a:spLocks noChangeArrowheads="1"/>
          </p:cNvSpPr>
          <p:nvPr/>
        </p:nvSpPr>
        <p:spPr bwMode="auto">
          <a:xfrm>
            <a:off x="5064095" y="4101885"/>
            <a:ext cx="2305685" cy="475865"/>
          </a:xfrm>
          <a:prstGeom prst="rect">
            <a:avLst/>
          </a:prstGeom>
          <a:gradFill rotWithShape="1">
            <a:gsLst>
              <a:gs pos="0">
                <a:srgbClr val="CCFFFF">
                  <a:gamma/>
                  <a:shade val="46275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ЕКСКУРСІЇ ВУЛИЦЯМИ РІДНОГО МІСТА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Rectangle 92"/>
          <p:cNvSpPr>
            <a:spLocks noChangeArrowheads="1"/>
          </p:cNvSpPr>
          <p:nvPr/>
        </p:nvSpPr>
        <p:spPr bwMode="auto">
          <a:xfrm>
            <a:off x="0" y="3616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95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" name="Rectangle 81"/>
          <p:cNvSpPr>
            <a:spLocks noGrp="1" noChangeArrowheads="1"/>
          </p:cNvSpPr>
          <p:nvPr>
            <p:ph type="ctrTitle"/>
          </p:nvPr>
        </p:nvSpPr>
        <p:spPr bwMode="auto">
          <a:xfrm>
            <a:off x="5060603" y="3632003"/>
            <a:ext cx="2299335" cy="467757"/>
          </a:xfrm>
          <a:prstGeom prst="rect">
            <a:avLst/>
          </a:prstGeom>
          <a:gradFill rotWithShape="1">
            <a:gsLst>
              <a:gs pos="0">
                <a:srgbClr val="CCFFFF">
                  <a:gamma/>
                  <a:shade val="46275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ЧИТАННЯ ТА ІНСЦЕНУВАННЯ ЛІТЕРАТУРНИХ ТВОРІВ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478" y="4236368"/>
            <a:ext cx="3174603" cy="19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6578" y="1470801"/>
            <a:ext cx="10542662" cy="2390974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 маємо справу з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найскладнішим,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безцінним,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найдорожчим, 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житті,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з людиною.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нас,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нашого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вміння, майстерності, мистецтва,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мудрості залежить її життя,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здоров'я, розум, характер, воля,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цивільне і інтелектуальне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місце і роль 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житті,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щастя »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42017" y="3987088"/>
            <a:ext cx="2700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В.О. Сухомлинський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00" y="3861775"/>
            <a:ext cx="2796540" cy="298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-47284"/>
            <a:ext cx="5928360" cy="17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4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4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6912"/>
            <a:ext cx="9144000" cy="1709159"/>
          </a:xfrm>
        </p:spPr>
        <p:txBody>
          <a:bodyPr/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Украинские народные - Рiдна мати моя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0295" y="6201190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29" y="1790255"/>
            <a:ext cx="3507611" cy="50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7904" y="0"/>
            <a:ext cx="7847157" cy="4317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eaLnBrk="0" hangingPunct="0">
              <a:spcBef>
                <a:spcPct val="20000"/>
              </a:spcBef>
              <a:defRPr/>
            </a:pP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Любов до Батьківщини починається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      із захоплення красою того,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   що бачить перед собою дитина,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            чим вона милується,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в що вкладає частку своєї душі.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			В.О. Сухомлинський </a:t>
            </a:r>
            <a:r>
              <a:rPr lang="ru-RU" sz="5400" b="1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kern="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80" y="2314274"/>
            <a:ext cx="4008120" cy="45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264" y="410198"/>
            <a:ext cx="10542662" cy="6024785"/>
          </a:xfrm>
        </p:spPr>
        <p:txBody>
          <a:bodyPr>
            <a:normAutofit/>
          </a:bodyPr>
          <a:lstStyle/>
          <a:p>
            <a:r>
              <a:rPr lang="uk-UA" b="1" dirty="0"/>
              <a:t>«Домогтися того, щоб вихованця вже з дитинства хвилювало теперішнє та майбутнє Вітчизни,- одна з найважливіших передумов запобігання моральним зривам у дитячі роки. Патріотичні думки, почуття, тривоги, патріотичний обов’язок, громадянська відповідальність- це основа почуття людської гідності. Той, у кому ви сформували ці якості душі, ніколи не виявить себе в чомусь поганому. Навпаки- він прагнутиме виявити себе тільки в доброму, гідному наших ідей, нашого суспільства.»</a:t>
            </a:r>
            <a:endParaRPr lang="ru-RU" dirty="0"/>
          </a:p>
          <a:p>
            <a:r>
              <a:rPr lang="uk-UA" b="1" dirty="0" smtClean="0"/>
              <a:t>                                                                                                         В. Сухомлинський  </a:t>
            </a:r>
            <a:endParaRPr lang="ru-RU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80" y="3438782"/>
            <a:ext cx="4850956" cy="34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5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4425" y="728508"/>
            <a:ext cx="6162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вашу думку Патріотизм: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00884" y="1350547"/>
            <a:ext cx="539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 до батьківщини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1734" y="1996879"/>
            <a:ext cx="6381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 до рідних, близьких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3108" y="2778114"/>
            <a:ext cx="7629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Бережливе ставлення до природи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33725" y="3543121"/>
            <a:ext cx="8610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звичаїв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6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554" y="334237"/>
            <a:ext cx="9144000" cy="2657742"/>
          </a:xfrm>
        </p:spPr>
        <p:txBody>
          <a:bodyPr>
            <a:no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 (від латинського patria – країна, вітчизна, батьківщина) – це </a:t>
            </a:r>
            <a:r>
              <a:rPr lang="uk-UA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Любов"/>
              </a:rPr>
              <a:t>любов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відданість </a:t>
            </a:r>
            <a:r>
              <a:rPr lang="uk-UA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Батьківщина"/>
              </a:rPr>
              <a:t>Батьківщині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прагнення своїми діями служити її інтересам. Історичне джерело патріотизму – це формування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рідною землею, рідною мовою, народними традиціями, звичаями та культурою.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16" y="3157815"/>
            <a:ext cx="2941876" cy="37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10065"/>
            <a:ext cx="10566752" cy="241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7276" y="3318986"/>
            <a:ext cx="10487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Cambria" panose="02040503050406030204" pitchFamily="18" charset="0"/>
              </a:rPr>
              <a:t>Керуючись</a:t>
            </a:r>
            <a:r>
              <a:rPr lang="ru-RU" sz="2000" dirty="0">
                <a:latin typeface="Cambria" panose="02040503050406030204" pitchFamily="18" charset="0"/>
              </a:rPr>
              <a:t> новою </a:t>
            </a:r>
            <a:r>
              <a:rPr lang="ru-RU" sz="2000" dirty="0" err="1">
                <a:latin typeface="Cambria" panose="02040503050406030204" pitchFamily="18" charset="0"/>
              </a:rPr>
              <a:t>редакцією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atin typeface="Cambria" panose="02040503050406030204" pitchFamily="18" charset="0"/>
              </a:rPr>
              <a:t>Базового </a:t>
            </a:r>
            <a:r>
              <a:rPr lang="ru-RU" sz="2000" dirty="0">
                <a:latin typeface="Cambria" panose="02040503050406030204" pitchFamily="18" charset="0"/>
              </a:rPr>
              <a:t>компонента </a:t>
            </a:r>
            <a:r>
              <a:rPr lang="ru-RU" sz="2000" dirty="0" err="1">
                <a:latin typeface="Cambria" panose="02040503050406030204" pitchFamily="18" charset="0"/>
              </a:rPr>
              <a:t>дошкільної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освіти</a:t>
            </a:r>
            <a:r>
              <a:rPr lang="ru-RU" sz="2000" dirty="0">
                <a:latin typeface="Cambria" panose="02040503050406030204" pitchFamily="18" charset="0"/>
              </a:rPr>
              <a:t>, </a:t>
            </a:r>
            <a:r>
              <a:rPr lang="ru-RU" sz="2000" dirty="0" err="1">
                <a:latin typeface="Cambria" panose="02040503050406030204" pitchFamily="18" charset="0"/>
              </a:rPr>
              <a:t>ви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повинні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знайти</a:t>
            </a:r>
            <a:r>
              <a:rPr lang="ru-RU" sz="2000" dirty="0">
                <a:latin typeface="Cambria" panose="02040503050406030204" pitchFamily="18" charset="0"/>
              </a:rPr>
              <a:t> в </a:t>
            </a:r>
            <a:r>
              <a:rPr lang="ru-RU" sz="2000" dirty="0" err="1">
                <a:latin typeface="Cambria" panose="02040503050406030204" pitchFamily="18" charset="0"/>
              </a:rPr>
              <a:t>кожній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освітній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лінії</a:t>
            </a:r>
            <a:r>
              <a:rPr lang="ru-RU" sz="2000" dirty="0">
                <a:latin typeface="Cambria" panose="02040503050406030204" pitchFamily="18" charset="0"/>
              </a:rPr>
              <a:t> і </a:t>
            </a:r>
            <a:r>
              <a:rPr lang="ru-RU" sz="2000" dirty="0" err="1">
                <a:latin typeface="Cambria" panose="02040503050406030204" pitchFamily="18" charset="0"/>
              </a:rPr>
              <a:t>сформулювати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завдання</a:t>
            </a:r>
            <a:r>
              <a:rPr lang="ru-RU" sz="2000" dirty="0">
                <a:latin typeface="Cambria" panose="02040503050406030204" pitchFamily="18" charset="0"/>
              </a:rPr>
              <a:t> з </a:t>
            </a:r>
            <a:r>
              <a:rPr lang="ru-RU" sz="2000" dirty="0" err="1">
                <a:latin typeface="Cambria" panose="02040503050406030204" pitchFamily="18" charset="0"/>
              </a:rPr>
              <a:t>національно-патріотичного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виховання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дошкільників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відповідно</a:t>
            </a:r>
            <a:r>
              <a:rPr lang="ru-RU" sz="2000" dirty="0">
                <a:latin typeface="Cambria" panose="02040503050406030204" pitchFamily="18" charset="0"/>
              </a:rPr>
              <a:t> до </a:t>
            </a:r>
            <a:r>
              <a:rPr lang="ru-RU" sz="2000" dirty="0" err="1">
                <a:latin typeface="Cambria" panose="02040503050406030204" pitchFamily="18" charset="0"/>
              </a:rPr>
              <a:t>змісту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нової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редакції</a:t>
            </a:r>
            <a:r>
              <a:rPr lang="ru-RU" sz="2000" dirty="0">
                <a:latin typeface="Cambria" panose="02040503050406030204" pitchFamily="18" charset="0"/>
              </a:rPr>
              <a:t> Базового компонента </a:t>
            </a:r>
            <a:r>
              <a:rPr lang="ru-RU" sz="2000" dirty="0" err="1">
                <a:latin typeface="Cambria" panose="02040503050406030204" pitchFamily="18" charset="0"/>
              </a:rPr>
              <a:t>дошкільної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освіти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1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9615" y="111976"/>
            <a:ext cx="5256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  </a:t>
            </a:r>
            <a:r>
              <a:rPr lang="ru-RU" sz="1600" dirty="0"/>
              <a:t> 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1. 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Особистість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дитини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</a:t>
            </a:r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90726" y="537682"/>
            <a:ext cx="9744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елементарні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уявлен­ня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дитини</a:t>
            </a:r>
            <a:r>
              <a:rPr lang="ru-RU" dirty="0">
                <a:latin typeface="Cambria" panose="02040503050406030204" pitchFamily="18" charset="0"/>
              </a:rPr>
              <a:t> про себе як </a:t>
            </a:r>
            <a:r>
              <a:rPr lang="ru-RU" dirty="0" err="1">
                <a:latin typeface="Cambria" panose="02040503050406030204" pitchFamily="18" charset="0"/>
              </a:rPr>
              <a:t>носія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свідомості</a:t>
            </a:r>
            <a:r>
              <a:rPr lang="ru-RU" dirty="0">
                <a:latin typeface="Cambria" panose="02040503050406030204" pitchFamily="18" charset="0"/>
              </a:rPr>
              <a:t> та </a:t>
            </a:r>
            <a:r>
              <a:rPr lang="ru-RU" dirty="0" err="1">
                <a:latin typeface="Cambria" panose="02040503050406030204" pitchFamily="18" charset="0"/>
              </a:rPr>
              <a:t>само­свідомості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сприйняття</a:t>
            </a:r>
            <a:r>
              <a:rPr lang="ru-RU" dirty="0">
                <a:latin typeface="Cambria" panose="02040503050406030204" pitchFamily="18" charset="0"/>
              </a:rPr>
              <a:t> себе в </a:t>
            </a:r>
            <a:r>
              <a:rPr lang="ru-RU" dirty="0" err="1">
                <a:latin typeface="Cambria" panose="02040503050406030204" pitchFamily="18" charset="0"/>
              </a:rPr>
              <a:t>контексті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відносин</a:t>
            </a:r>
            <a:r>
              <a:rPr lang="ru-RU" dirty="0">
                <a:latin typeface="Cambria" panose="02040503050406030204" pitchFamily="18" charset="0"/>
              </a:rPr>
              <a:t> з </a:t>
            </a:r>
            <a:r>
              <a:rPr lang="ru-RU" dirty="0" err="1">
                <a:latin typeface="Cambria" panose="02040503050406030204" pitchFamily="18" charset="0"/>
              </a:rPr>
              <a:t>іншими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4827" y="1118172"/>
            <a:ext cx="7433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2. 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в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соціумі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81174" y="1460417"/>
            <a:ext cx="1016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уявлення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дитини</a:t>
            </a:r>
            <a:r>
              <a:rPr lang="ru-RU" dirty="0">
                <a:latin typeface="Cambria" panose="02040503050406030204" pitchFamily="18" charset="0"/>
              </a:rPr>
              <a:t> про </a:t>
            </a:r>
            <a:r>
              <a:rPr lang="ru-RU" dirty="0" err="1">
                <a:latin typeface="Cambria" panose="02040503050406030204" pitchFamily="18" charset="0"/>
              </a:rPr>
              <a:t>країну</a:t>
            </a:r>
            <a:r>
              <a:rPr lang="ru-RU" dirty="0">
                <a:latin typeface="Cambria" panose="02040503050406030204" pitchFamily="18" charset="0"/>
              </a:rPr>
              <a:t>, народи, </a:t>
            </a:r>
            <a:r>
              <a:rPr lang="ru-RU" dirty="0" err="1">
                <a:latin typeface="Cambria" panose="02040503050406030204" pitchFamily="18" charset="0"/>
              </a:rPr>
              <a:t>нації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суспільство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людство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Виховувати</a:t>
            </a:r>
            <a:r>
              <a:rPr lang="ru-RU" dirty="0">
                <a:latin typeface="Cambria" panose="02040503050406030204" pitchFamily="18" charset="0"/>
              </a:rPr>
              <a:t>  </a:t>
            </a:r>
            <a:r>
              <a:rPr lang="ru-RU" dirty="0" err="1">
                <a:latin typeface="Cambria" panose="02040503050406030204" pitchFamily="18" charset="0"/>
              </a:rPr>
              <a:t>готовність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сприймати</a:t>
            </a:r>
            <a:r>
              <a:rPr lang="ru-RU" dirty="0">
                <a:latin typeface="Cambria" panose="02040503050406030204" pitchFamily="18" charset="0"/>
              </a:rPr>
              <a:t>  </a:t>
            </a:r>
            <a:r>
              <a:rPr lang="ru-RU" dirty="0" err="1">
                <a:latin typeface="Cambria" panose="02040503050406030204" pitchFamily="18" charset="0"/>
              </a:rPr>
              <a:t>соціальний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досвід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робити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добрі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вчинки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1012" y="1942590"/>
            <a:ext cx="6579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 </a:t>
            </a:r>
            <a:r>
              <a:rPr lang="ru-RU" sz="2400" b="1" dirty="0">
                <a:latin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у природ­ному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довкіллі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</a:t>
            </a:r>
            <a:r>
              <a:rPr lang="ru-RU" sz="1600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4380" y="2312965"/>
            <a:ext cx="10129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Cambria" panose="02040503050406030204" pitchFamily="18" charset="0"/>
              </a:rPr>
              <a:t>Формувати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моральні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норми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гуманної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вза­ємодії</a:t>
            </a:r>
            <a:r>
              <a:rPr lang="ru-RU" dirty="0">
                <a:latin typeface="Cambria" panose="02040503050406030204" pitchFamily="18" charset="0"/>
              </a:rPr>
              <a:t> з </a:t>
            </a:r>
            <a:r>
              <a:rPr lang="ru-RU" dirty="0" err="1">
                <a:latin typeface="Cambria" panose="02040503050406030204" pitchFamily="18" charset="0"/>
              </a:rPr>
              <a:t>природ­ним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до­вкіллям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Виховувати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любов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приро­ди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рідного</a:t>
            </a:r>
            <a:r>
              <a:rPr lang="ru-RU" dirty="0">
                <a:latin typeface="Cambria" panose="02040503050406030204" pitchFamily="18" charset="0"/>
              </a:rPr>
              <a:t> краю.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3401" y="2915209"/>
            <a:ext cx="5395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4.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у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світі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культури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04866" y="3216294"/>
            <a:ext cx="10039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Залучати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 smtClean="0">
                <a:latin typeface="Cambria" panose="02040503050406030204" pitchFamily="18" charset="0"/>
              </a:rPr>
              <a:t>над­бань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на­ціональної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культури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ціннісне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ставлення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україн­ських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мистецьких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традицій</a:t>
            </a:r>
            <a:r>
              <a:rPr lang="ru-RU" dirty="0">
                <a:latin typeface="Cambria" panose="02040503050406030204" pitchFamily="18" charset="0"/>
              </a:rPr>
              <a:t> та </a:t>
            </a:r>
            <a:r>
              <a:rPr lang="ru-RU" dirty="0" err="1">
                <a:latin typeface="Cambria" panose="02040503050406030204" pitchFamily="18" charset="0"/>
              </a:rPr>
              <a:t>творів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українських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митців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Ви­ховувати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інтерес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україн­ського</a:t>
            </a:r>
            <a:r>
              <a:rPr lang="ru-RU" dirty="0">
                <a:latin typeface="Cambria" panose="02040503050406030204" pitchFamily="18" charset="0"/>
              </a:rPr>
              <a:t> декоративно-прикладного </a:t>
            </a:r>
            <a:r>
              <a:rPr lang="ru-RU" dirty="0" err="1">
                <a:latin typeface="Cambria" panose="02040503050406030204" pitchFamily="18" charset="0"/>
              </a:rPr>
              <a:t>мистецтва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59615" y="4072145"/>
            <a:ext cx="4091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 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5.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Гра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дитини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39510" y="4373254"/>
            <a:ext cx="975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Ознайом­лювати</a:t>
            </a:r>
            <a:r>
              <a:rPr lang="ru-RU" dirty="0">
                <a:latin typeface="Cambria" panose="02040503050406030204" pitchFamily="18" charset="0"/>
              </a:rPr>
              <a:t> з </a:t>
            </a:r>
            <a:r>
              <a:rPr lang="ru-RU" dirty="0" err="1">
                <a:latin typeface="Cambria" panose="02040503050406030204" pitchFamily="18" charset="0"/>
              </a:rPr>
              <a:t>україн­ськими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на­родними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іграшками</a:t>
            </a:r>
            <a:r>
              <a:rPr lang="ru-RU" dirty="0">
                <a:latin typeface="Cambria" panose="02040503050406030204" pitchFamily="18" charset="0"/>
              </a:rPr>
              <a:t>  та </a:t>
            </a:r>
            <a:r>
              <a:rPr lang="ru-RU" dirty="0" err="1">
                <a:latin typeface="Cambria" panose="02040503050406030204" pitchFamily="18" charset="0"/>
              </a:rPr>
              <a:t>місцями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їх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виго­товлення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Вчити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від­повідально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стави­тися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обов’язків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пов’язаних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із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роллю</a:t>
            </a:r>
            <a:r>
              <a:rPr lang="ru-RU" dirty="0">
                <a:latin typeface="Cambria" panose="02040503050406030204" pitchFamily="18" charset="0"/>
              </a:rPr>
              <a:t> в </a:t>
            </a:r>
            <a:r>
              <a:rPr lang="ru-RU" dirty="0" err="1">
                <a:latin typeface="Cambria" panose="02040503050406030204" pitchFamily="18" charset="0"/>
              </a:rPr>
              <a:t>грі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59615" y="5003542"/>
            <a:ext cx="9738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   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6.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в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сенсор­но-пізна­вальному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просторі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76279" y="5301644"/>
            <a:ext cx="10668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інтерес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довкіл­ля</a:t>
            </a:r>
            <a:r>
              <a:rPr lang="ru-RU" dirty="0">
                <a:latin typeface="Cambria" panose="02040503050406030204" pitchFamily="18" charset="0"/>
              </a:rPr>
              <a:t> та </a:t>
            </a:r>
            <a:r>
              <a:rPr lang="ru-RU" dirty="0" err="1">
                <a:latin typeface="Cambria" panose="02040503050406030204" pitchFamily="18" charset="0"/>
              </a:rPr>
              <a:t>самої</a:t>
            </a:r>
            <a:r>
              <a:rPr lang="ru-RU" dirty="0">
                <a:latin typeface="Cambria" panose="02040503050406030204" pitchFamily="18" charset="0"/>
              </a:rPr>
              <a:t> себе. </a:t>
            </a:r>
            <a:r>
              <a:rPr lang="ru-RU" dirty="0" err="1">
                <a:latin typeface="Cambria" panose="02040503050406030204" pitchFamily="18" charset="0"/>
              </a:rPr>
              <a:t>Сти­мулювати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активне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сприйман­ня</a:t>
            </a:r>
            <a:r>
              <a:rPr lang="ru-RU" dirty="0">
                <a:latin typeface="Cambria" panose="02040503050406030204" pitchFamily="18" charset="0"/>
              </a:rPr>
              <a:t> людей та </a:t>
            </a:r>
            <a:r>
              <a:rPr lang="ru-RU" dirty="0" err="1">
                <a:latin typeface="Cambria" panose="02040503050406030204" pitchFamily="18" charset="0"/>
              </a:rPr>
              <a:t>подій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що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відбува­ються</a:t>
            </a:r>
            <a:r>
              <a:rPr lang="ru-RU" dirty="0">
                <a:latin typeface="Cambria" panose="02040503050406030204" pitchFamily="18" charset="0"/>
              </a:rPr>
              <a:t> в </a:t>
            </a:r>
            <a:r>
              <a:rPr lang="ru-RU" dirty="0" err="1">
                <a:latin typeface="Cambria" panose="02040503050406030204" pitchFamily="18" charset="0"/>
              </a:rPr>
              <a:t>со­ціумі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39510" y="5826978"/>
            <a:ext cx="4530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 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 7.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Мовлення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дитини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81174" y="6106894"/>
            <a:ext cx="986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уявлення</a:t>
            </a:r>
            <a:r>
              <a:rPr lang="ru-RU" dirty="0">
                <a:latin typeface="Cambria" panose="02040503050406030204" pitchFamily="18" charset="0"/>
              </a:rPr>
              <a:t>  </a:t>
            </a:r>
            <a:r>
              <a:rPr lang="ru-RU" dirty="0" err="1">
                <a:latin typeface="Cambria" panose="02040503050406030204" pitchFamily="18" charset="0"/>
              </a:rPr>
              <a:t>дітей</a:t>
            </a:r>
            <a:r>
              <a:rPr lang="ru-RU" dirty="0">
                <a:latin typeface="Cambria" panose="02040503050406030204" pitchFamily="18" charset="0"/>
              </a:rPr>
              <a:t> про </a:t>
            </a:r>
            <a:r>
              <a:rPr lang="ru-RU" dirty="0" err="1">
                <a:latin typeface="Cambria" panose="02040503050406030204" pitchFamily="18" charset="0"/>
              </a:rPr>
              <a:t>україн­ську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мову</a:t>
            </a:r>
            <a:r>
              <a:rPr lang="ru-RU" dirty="0">
                <a:latin typeface="Cambria" panose="02040503050406030204" pitchFamily="18" charset="0"/>
              </a:rPr>
              <a:t> як </a:t>
            </a:r>
            <a:r>
              <a:rPr lang="ru-RU" dirty="0" err="1">
                <a:latin typeface="Cambria" panose="02040503050406030204" pitchFamily="18" charset="0"/>
              </a:rPr>
              <a:t>держав­ну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Вчити</a:t>
            </a:r>
            <a:r>
              <a:rPr lang="ru-RU" dirty="0">
                <a:latin typeface="Cambria" panose="02040503050406030204" pitchFamily="18" charset="0"/>
              </a:rPr>
              <a:t> вести </a:t>
            </a:r>
            <a:r>
              <a:rPr lang="ru-RU" dirty="0" err="1">
                <a:latin typeface="Cambria" panose="02040503050406030204" pitchFamily="18" charset="0"/>
              </a:rPr>
              <a:t>діа­лог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вико­ристовуючи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етикетну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українську</a:t>
            </a:r>
            <a:r>
              <a:rPr lang="ru-RU" dirty="0">
                <a:latin typeface="Cambria" panose="02040503050406030204" pitchFamily="18" charset="0"/>
              </a:rPr>
              <a:t> лексику.</a:t>
            </a:r>
          </a:p>
        </p:txBody>
      </p:sp>
    </p:spTree>
    <p:extLst>
      <p:ext uri="{BB962C8B-B14F-4D97-AF65-F5344CB8AC3E}">
        <p14:creationId xmlns:p14="http://schemas.microsoft.com/office/powerpoint/2010/main" val="8053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9351" y="220718"/>
            <a:ext cx="10279117" cy="3509963"/>
          </a:xfrm>
        </p:spPr>
        <p:txBody>
          <a:bodyPr>
            <a:normAutofit fontScale="90000"/>
          </a:bodyPr>
          <a:lstStyle/>
          <a:p>
            <a:r>
              <a:rPr lang="uk-UA" sz="31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проблеми </a:t>
            </a:r>
            <a:r>
              <a:rPr lang="uk-UA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обумовлена необхідністю виховання патріотизму, починаючи з дошкільного віку. В цей період відбувається формування культурно-ціннісних </a:t>
            </a:r>
            <a:r>
              <a:rPr lang="uk-UA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орієнтацій </a:t>
            </a:r>
            <a:r>
              <a:rPr lang="uk-UA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духовно-етичної основи особистості дитини, розвиток її емоцій, відчуттів, мислення, механізмів соціальної адаптації в суспільстві, починається процес національно-культурної самоідентифікації, усвідомлення себе в навколишньому світі.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9351" y="3972910"/>
            <a:ext cx="9343697" cy="2538249"/>
          </a:xfrm>
        </p:spPr>
        <p:txBody>
          <a:bodyPr>
            <a:normAutofit/>
          </a:bodyPr>
          <a:lstStyle/>
          <a:p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Девіз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буде світло в душі, буде краса в людини,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є краса в людини, буде гармонія в домі,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Якщо є гармонія в домі, буде порядок у нації,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Якщо є порядок у нації, буде мир у світі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55" y="2935519"/>
            <a:ext cx="3071888" cy="1037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5040" y="5448476"/>
            <a:ext cx="5951220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1126</Words>
  <Application>Microsoft Office PowerPoint</Application>
  <PresentationFormat>Широкоэкранный</PresentationFormat>
  <Paragraphs>145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Патріотизм (від латинського patria – країна, вітчизна, батьківщина) – це любов і відданість Батьківщині, прагнення своїми діями служити її інтересам. Історичне джерело патріотизму – це формування зв’язків з рідною землею, рідною мовою, народними традиціями, звичаями та культурою.</vt:lpstr>
      <vt:lpstr>Презентация PowerPoint</vt:lpstr>
      <vt:lpstr>Презентация PowerPoint</vt:lpstr>
      <vt:lpstr>Актуальність проблеми обумовлена необхідністю виховання патріотизму, починаючи з дошкільного віку. В цей період відбувається формування культурно-ціннісних орієнтацій духовно-етичної основи особистості дитини, розвиток її емоцій, відчуттів, мислення, механізмів соціальної адаптації в суспільстві, починається процес національно-культурної самоідентифікації, усвідомлення себе в навколишньому світі.  </vt:lpstr>
      <vt:lpstr> </vt:lpstr>
      <vt:lpstr>Якщо розглядати патріотизм через поняття „ставлення", можна виділити декілька напрямків: </vt:lpstr>
      <vt:lpstr>Перед нами педагогами стоїть завдання надзвичайної ваги: домогтися того, щоб діти зростали не лише здоровими і освіченими людьми, але й свідомими, творчими особистостями і патріотами України. Посіяти в маленькому серці зерно любові до Батьківщини та рідного краю, навчити дітей шанувати й берегти духовну спадщину свого народу- ось про що ми дбаємо, виховуючи нове покоління громадян України, наше майбутнє. </vt:lpstr>
      <vt:lpstr>Патріотичне виховання як інтегрована система </vt:lpstr>
      <vt:lpstr>Трудове виховання</vt:lpstr>
      <vt:lpstr>Екологічне виховання</vt:lpstr>
      <vt:lpstr>Правове виховання</vt:lpstr>
      <vt:lpstr>Естетичне виховання</vt:lpstr>
      <vt:lpstr>Громадянське виховання</vt:lpstr>
      <vt:lpstr>Фізичне виховання</vt:lpstr>
      <vt:lpstr>Розумове виховання</vt:lpstr>
      <vt:lpstr>ЧИТАННЯ ТА ІНСЦЕНУВАННЯ ЛІТЕРАТУРНИХ ТВОРІВ</vt:lpstr>
      <vt:lpstr>«Ми маємо справу з найскладнішим, безцінним, найдорожчим,  що є в житті, -  з людиною.  Від нас, від нашого вміння, майстерності, мистецтва, мудрості залежить її життя, здоров'я, розум, характер, воля, цивільне і інтелектуальне обличчя, його місце і роль в житті, його щастя » 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Олександр Канський</cp:lastModifiedBy>
  <cp:revision>93</cp:revision>
  <dcterms:created xsi:type="dcterms:W3CDTF">2016-03-07T09:05:30Z</dcterms:created>
  <dcterms:modified xsi:type="dcterms:W3CDTF">2016-10-31T18:00:09Z</dcterms:modified>
</cp:coreProperties>
</file>