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96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564x/2b/0b/e0/2b0be0d40e82925cf10691cda66f26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51" y="101109"/>
            <a:ext cx="6730698" cy="673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844824"/>
            <a:ext cx="5904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smtClean="0">
                <a:solidFill>
                  <a:srgbClr val="7030A0"/>
                </a:solidFill>
                <a:latin typeface="Times New Roman"/>
                <a:ea typeface="Calibri"/>
              </a:rPr>
              <a:t>LEGO-конструювання як компонент</a:t>
            </a:r>
            <a:r>
              <a:rPr lang="ru-RU" sz="540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ru-RU" sz="5400" smtClean="0">
                <a:solidFill>
                  <a:srgbClr val="7030A0"/>
                </a:solidFill>
                <a:latin typeface="Times New Roman"/>
                <a:ea typeface="Calibri"/>
              </a:rPr>
              <a:t>STREAM-освіти  </a:t>
            </a:r>
            <a:endParaRPr lang="ru-RU" sz="540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5445224"/>
            <a:ext cx="31412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7030A0"/>
                </a:solidFill>
                <a:latin typeface="Times New Roman"/>
                <a:ea typeface="Calibri"/>
              </a:rPr>
              <a:t>Презенттацію підготувала </a:t>
            </a:r>
          </a:p>
          <a:p>
            <a:r>
              <a:rPr lang="ru-RU" b="1" smtClean="0">
                <a:solidFill>
                  <a:srgbClr val="7030A0"/>
                </a:solidFill>
                <a:latin typeface="Times New Roman"/>
                <a:ea typeface="Calibri"/>
              </a:rPr>
              <a:t>Вихователь</a:t>
            </a:r>
          </a:p>
          <a:p>
            <a:r>
              <a:rPr lang="ru-RU" b="1" smtClean="0">
                <a:solidFill>
                  <a:srgbClr val="7030A0"/>
                </a:solidFill>
                <a:latin typeface="Times New Roman"/>
                <a:ea typeface="Calibri"/>
              </a:rPr>
              <a:t>Мосейчук Лариса Петрівна </a:t>
            </a:r>
            <a:endParaRPr lang="ru-RU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0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3/3c/58/b33c58f874bb61508ffd0bd6ec41ea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18280" r="3566" b="18933"/>
          <a:stretch/>
        </p:blipFill>
        <p:spPr bwMode="auto">
          <a:xfrm>
            <a:off x="-6635" y="87263"/>
            <a:ext cx="9084861" cy="6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71815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latin typeface="Times New Roman"/>
                <a:ea typeface="Calibri"/>
              </a:rPr>
              <a:t>Заняття з математики конструктор допоможе перетворити на захопливу казку: хоч педагог розповідатиме  всім дітям одну й ту саму казку, але побудована конструкція у кожного може бути своя</a:t>
            </a:r>
            <a:r>
              <a:rPr lang="uk-UA">
                <a:latin typeface="Times New Roman"/>
                <a:ea typeface="Calibri"/>
              </a:rPr>
              <a:t>.Конструктор допоможе познайомити з цифрами , формою та кольором. За допомогою цеглинок дітей можна навчити не лише кількісній та порядковій лічбі , а й розі,язувати прості задачі та орієнтуватися в просторі</a:t>
            </a:r>
            <a:endParaRPr lang="ru-RU"/>
          </a:p>
        </p:txBody>
      </p:sp>
      <p:pic>
        <p:nvPicPr>
          <p:cNvPr id="10241" name="Picture 1" descr="D:\0201РобСтіл\Стрим заняття 2 м гр)\IMG_20201230_1007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0201РобСтіл\Стрим заняття 2 м гр)\IMG_20210118_1643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t="17924"/>
          <a:stretch/>
        </p:blipFill>
        <p:spPr bwMode="auto">
          <a:xfrm>
            <a:off x="2699792" y="2204864"/>
            <a:ext cx="4322450" cy="30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0201РобСтіл\Стрим заняття 2 м гр)\IMG_20201230_1027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4" b="19425"/>
          <a:stretch/>
        </p:blipFill>
        <p:spPr bwMode="auto">
          <a:xfrm>
            <a:off x="6594634" y="3429000"/>
            <a:ext cx="2081822" cy="260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0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3/3c/58/b33c58f874bb61508ffd0bd6ec41ea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18280" r="3566" b="18933"/>
          <a:stretch/>
        </p:blipFill>
        <p:spPr bwMode="auto">
          <a:xfrm>
            <a:off x="0" y="332656"/>
            <a:ext cx="9084861" cy="6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75169"/>
            <a:ext cx="8280920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solidFill>
                  <a:srgbClr val="000000"/>
                </a:solidFill>
                <a:latin typeface="Times New Roman"/>
                <a:cs typeface="Times New Roman"/>
              </a:rPr>
              <a:t>На заняттях з ознайомлення з природним довкіллям діти знайомляться з навколишнім і разом з конструктором можуть побачити тривимірну модель досліджуваного предмета. А коли розповідаємо дітям про біоніку, разом з ними знаходимо у довкіллі об’єкти, що нагадують певні конструкторські рішення(крило птаха- крило літака, лапи качки чи жаби – ласти аквалангіста і т. д.), спостерігаємо за об’єктами довкілля, помічаємо, як сконструйовані навколишні об’єкти (наприклад, чому у будинках дах краще робити у формі трикутника і який саме трикутник краще вибрати як прототип даху, експериментуємо з різними формами дахів, робимо висновки).</a:t>
            </a:r>
            <a:endParaRPr lang="ru-RU" sz="1400">
              <a:ea typeface="Calibri"/>
              <a:cs typeface="Times New Roman"/>
            </a:endParaRPr>
          </a:p>
        </p:txBody>
      </p:sp>
      <p:pic>
        <p:nvPicPr>
          <p:cNvPr id="9217" name="Picture 1" descr="D:\0201РобСтіл\Стрим заняття 2 м гр)\IMG_20210118_1603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25270"/>
            <a:ext cx="1718011" cy="229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0201РобСтіл\Стрим заняття 2 м гр)\DSC_08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66" y="3634441"/>
            <a:ext cx="3456384" cy="230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0201РобСтіл\Стрим заняття 2 м гр)\DSC_09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97530"/>
            <a:ext cx="3024336" cy="23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3/3c/58/b33c58f874bb61508ffd0bd6ec41ea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18280" r="3566" b="18933"/>
          <a:stretch/>
        </p:blipFill>
        <p:spPr bwMode="auto">
          <a:xfrm>
            <a:off x="-39134" y="44624"/>
            <a:ext cx="9084861" cy="6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792088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solidFill>
                  <a:srgbClr val="000000"/>
                </a:solidFill>
                <a:latin typeface="Times New Roman"/>
                <a:cs typeface="Times New Roman"/>
              </a:rPr>
              <a:t>Вивчаючи з </a:t>
            </a:r>
            <a:r>
              <a:rPr lang="uk-UA">
                <a:solidFill>
                  <a:srgbClr val="000000"/>
                </a:solidFill>
                <a:latin typeface="Times New Roman"/>
                <a:cs typeface="Times New Roman"/>
              </a:rPr>
              <a:t>дітьми </a:t>
            </a:r>
            <a:r>
              <a:rPr lang="uk-UA" smtClean="0">
                <a:solidFill>
                  <a:srgbClr val="000000"/>
                </a:solidFill>
                <a:latin typeface="Times New Roman"/>
                <a:cs typeface="Times New Roman"/>
              </a:rPr>
              <a:t>правила безпечного поводження  ,можна </a:t>
            </a:r>
            <a:r>
              <a:rPr lang="uk-UA">
                <a:solidFill>
                  <a:srgbClr val="000000"/>
                </a:solidFill>
                <a:latin typeface="Times New Roman"/>
                <a:cs typeface="Times New Roman"/>
              </a:rPr>
              <a:t>будувати з кубиків дорогу, тротуари для пішоходів, світлофори, </a:t>
            </a:r>
            <a:r>
              <a:rPr lang="uk-UA">
                <a:solidFill>
                  <a:srgbClr val="000000"/>
                </a:solidFill>
                <a:latin typeface="Times New Roman"/>
                <a:cs typeface="Times New Roman"/>
              </a:rPr>
              <a:t>різноманітні </a:t>
            </a:r>
            <a:r>
              <a:rPr lang="uk-UA" smtClean="0">
                <a:solidFill>
                  <a:srgbClr val="000000"/>
                </a:solidFill>
                <a:latin typeface="Times New Roman"/>
                <a:cs typeface="Times New Roman"/>
              </a:rPr>
              <a:t>машини.Або побудувавши дитячий майданчик , розповісти про безпеку під час прогулянки</a:t>
            </a:r>
            <a:endParaRPr lang="ru-RU" sz="1400">
              <a:ea typeface="Calibri"/>
              <a:cs typeface="Times New Roman"/>
            </a:endParaRPr>
          </a:p>
        </p:txBody>
      </p:sp>
      <p:pic>
        <p:nvPicPr>
          <p:cNvPr id="8193" name="Picture 1" descr="D:\0201РобСтіл\Стрим заняття 2 м гр)\IMG_20210118_1558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2926922" cy="39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0201РобСтіл\Стрим заняття 2 м гр)\IMG_20210118_1614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296" y="1988840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05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3/3c/58/b33c58f874bb61508ffd0bd6ec41ea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18280" r="3566" b="18933"/>
          <a:stretch/>
        </p:blipFill>
        <p:spPr bwMode="auto">
          <a:xfrm>
            <a:off x="0" y="332656"/>
            <a:ext cx="9084861" cy="6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764704"/>
            <a:ext cx="784887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solidFill>
                  <a:srgbClr val="000000"/>
                </a:solidFill>
                <a:latin typeface="Times New Roman"/>
                <a:cs typeface="Times New Roman"/>
              </a:rPr>
              <a:t>В літературній діяльності цеглинки</a:t>
            </a:r>
            <a:r>
              <a:rPr lang="uk-UA">
                <a:latin typeface="Times New Roman"/>
                <a:ea typeface="Calibri"/>
                <a:cs typeface="Times New Roman"/>
              </a:rPr>
              <a:t> </a:t>
            </a:r>
            <a:r>
              <a:rPr lang="ru-RU">
                <a:latin typeface="Times New Roman"/>
                <a:ea typeface="Calibri"/>
                <a:cs typeface="Times New Roman"/>
              </a:rPr>
              <a:t>LEGO-</a:t>
            </a:r>
            <a:r>
              <a:rPr lang="uk-UA">
                <a:latin typeface="Times New Roman"/>
                <a:ea typeface="Calibri"/>
                <a:cs typeface="Times New Roman"/>
              </a:rPr>
              <a:t>конструктора допоможуть оживити  герої вірша чи казки . Побудувавши  героїв твору можна і потеатралізувати , або навіть створити цілу виставу.</a:t>
            </a:r>
            <a:endParaRPr lang="ru-RU" sz="1400">
              <a:ea typeface="Calibri"/>
              <a:cs typeface="Times New Roman"/>
            </a:endParaRPr>
          </a:p>
        </p:txBody>
      </p:sp>
      <p:pic>
        <p:nvPicPr>
          <p:cNvPr id="7169" name="Picture 1" descr="D:\0201РобСтіл\Стрим заняття 2 м гр)\IMG_20201203_0943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9"/>
          <a:stretch/>
        </p:blipFill>
        <p:spPr bwMode="auto">
          <a:xfrm>
            <a:off x="508637" y="1844824"/>
            <a:ext cx="2952762" cy="238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0201РобСтіл\Стрим заняття 2 м гр)\DSC_13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54576"/>
            <a:ext cx="3409363" cy="227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0201РобСтіл\Стрим заняття 2 м гр)\DSC_13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33" y="4222696"/>
            <a:ext cx="2913968" cy="19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137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3/3c/58/b33c58f874bb61508ffd0bd6ec41ea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18280" r="3566" b="18933"/>
          <a:stretch/>
        </p:blipFill>
        <p:spPr bwMode="auto">
          <a:xfrm>
            <a:off x="0" y="332656"/>
            <a:ext cx="9084861" cy="6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.pinimg.com/564x/b3/3c/58/b33c58f874bb61508ffd0bd6ec41ea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18280" r="3566" b="18933"/>
          <a:stretch/>
        </p:blipFill>
        <p:spPr bwMode="auto">
          <a:xfrm>
            <a:off x="-20074" y="332656"/>
            <a:ext cx="9084861" cy="6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836712"/>
            <a:ext cx="792088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solidFill>
                  <a:srgbClr val="000000"/>
                </a:solidFill>
                <a:latin typeface="Times New Roman"/>
                <a:cs typeface="Times New Roman"/>
              </a:rPr>
              <a:t>На заняттях з образотворчої діяльності ,дітей можна навчати нетрадиційним способам малювання , використавши штирі конструктора як штамп. У відтворенні темпу чи ритму у музиці теж незамінними стануть деталі конструктора.</a:t>
            </a:r>
            <a:endParaRPr lang="ru-RU" sz="1400">
              <a:ea typeface="Calibri"/>
              <a:cs typeface="Times New Roman"/>
            </a:endParaRPr>
          </a:p>
        </p:txBody>
      </p:sp>
      <p:pic>
        <p:nvPicPr>
          <p:cNvPr id="6146" name="Picture 2" descr="Нетрадиційне малювання LEGO - цеглинками - КОМУНАЛЬНИЙ ЗАКЛАД &quot;Спеціальний  навчально-виховний комплекс І-ІІ ступенів № 2&quot; Харківської обласної ра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40169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0201РобСтіл\Стрим заняття 2 м гр)\IMG_20201110_1554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3240"/>
            <a:ext cx="2500115" cy="33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2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3/3c/58/b33c58f874bb61508ffd0bd6ec41ea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18280" r="3566" b="18933"/>
          <a:stretch/>
        </p:blipFill>
        <p:spPr bwMode="auto">
          <a:xfrm>
            <a:off x="-30330" y="356178"/>
            <a:ext cx="9084861" cy="6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882670"/>
            <a:ext cx="820891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solidFill>
                  <a:srgbClr val="000000"/>
                </a:solidFill>
                <a:latin typeface="Times New Roman"/>
                <a:cs typeface="Times New Roman"/>
              </a:rPr>
              <a:t>У фізичному вихованні за допомогою </a:t>
            </a:r>
            <a:r>
              <a:rPr lang="ru-RU">
                <a:latin typeface="Times New Roman"/>
                <a:ea typeface="Calibri"/>
                <a:cs typeface="Times New Roman"/>
              </a:rPr>
              <a:t>LEGO</a:t>
            </a:r>
            <a:r>
              <a:rPr lang="uk-UA">
                <a:latin typeface="Times New Roman"/>
                <a:ea typeface="Calibri"/>
                <a:cs typeface="Times New Roman"/>
              </a:rPr>
              <a:t> можна будувати різні агрегати або цікаві лабіринти , що допоможуть дитині цікаво та швидко засвоїти напрямки руху, кмітливості та витривалості.</a:t>
            </a:r>
            <a:endParaRPr lang="ru-RU" sz="1400">
              <a:ea typeface="Calibri"/>
              <a:cs typeface="Times New Roman"/>
            </a:endParaRPr>
          </a:p>
        </p:txBody>
      </p:sp>
      <p:pic>
        <p:nvPicPr>
          <p:cNvPr id="5121" name="Picture 1" descr="D:\0201РобСтіл\Стрим заняття 2 м гр)\DSC_13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11297"/>
            <a:ext cx="3955727" cy="263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Лабиринт из Лего.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4032448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3/3c/58/b33c58f874bb61508ffd0bd6ec41ea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18280" r="3566" b="18933"/>
          <a:stretch/>
        </p:blipFill>
        <p:spPr bwMode="auto">
          <a:xfrm>
            <a:off x="0" y="332656"/>
            <a:ext cx="9084861" cy="6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98072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/>
              </a:rPr>
              <a:t>На заняттях із дітьми молодшого дошкільного віку використовуємо конструктори ЛЕГО — Duplo</a:t>
            </a:r>
            <a:r>
              <a:rPr lang="uk-UA">
                <a:solidFill>
                  <a:srgbClr val="000000"/>
                </a:solidFill>
                <a:latin typeface="Times New Roman"/>
              </a:rPr>
              <a:t>. В подальшій роботі педагог може використовувати інші серії з більш дрібними деталями</a:t>
            </a:r>
            <a:endParaRPr lang="ru-RU"/>
          </a:p>
        </p:txBody>
      </p:sp>
      <p:pic>
        <p:nvPicPr>
          <p:cNvPr id="4098" name="Picture 2" descr="Конструктор LEGO Education DUPLO STEAM Парк розваг DUPLO (45024) ціни в  Києві та Українi - купити в магазині Brain: комп'ютери та гадже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1" y="2348880"/>
            <a:ext cx="3600400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GO Education анонсировала новый робототехнический конструктор |  Занимательная робототехни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61" y="3405479"/>
            <a:ext cx="4272910" cy="24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3/3c/58/b33c58f874bb61508ffd0bd6ec41ea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18280" r="3566" b="18933"/>
          <a:stretch/>
        </p:blipFill>
        <p:spPr bwMode="auto">
          <a:xfrm>
            <a:off x="-14168" y="188640"/>
            <a:ext cx="9084861" cy="6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15895"/>
            <a:ext cx="777686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>
                <a:solidFill>
                  <a:srgbClr val="000000"/>
                </a:solidFill>
                <a:latin typeface="Times New Roman"/>
                <a:cs typeface="Times New Roman"/>
              </a:rPr>
              <a:t>Розглянувши ці приклади , можна дійти висновку , що </a:t>
            </a:r>
            <a:r>
              <a:rPr lang="uk-UA">
                <a:latin typeface="Times New Roman"/>
                <a:ea typeface="Calibri"/>
                <a:cs typeface="Times New Roman"/>
              </a:rPr>
              <a:t>, заняття з конструювання — це і ознайомлення з навколишнім світом,математичні розрахунки,  поглиблення знань про довкілля, експериментування, дослідження, розвиток мислення та мовлення, навчання розмірковувати, робити висновки, доводити власну точку зору, брати участь у діалозі. Враховуючи напрочуд легку інтеграцію  </a:t>
            </a:r>
            <a:r>
              <a:rPr lang="ru-RU">
                <a:latin typeface="Times New Roman"/>
                <a:ea typeface="Calibri"/>
                <a:cs typeface="Times New Roman"/>
              </a:rPr>
              <a:t>LEGO</a:t>
            </a:r>
            <a:r>
              <a:rPr lang="uk-UA">
                <a:latin typeface="Times New Roman"/>
                <a:ea typeface="Calibri"/>
                <a:cs typeface="Times New Roman"/>
              </a:rPr>
              <a:t>-конструктора в різні навчальні сфери можна зробити висновок , що конструктор </a:t>
            </a:r>
            <a:r>
              <a:rPr lang="ru-RU">
                <a:latin typeface="Times New Roman"/>
                <a:ea typeface="Calibri"/>
                <a:cs typeface="Times New Roman"/>
              </a:rPr>
              <a:t>LEGO</a:t>
            </a:r>
            <a:r>
              <a:rPr lang="uk-UA">
                <a:latin typeface="Times New Roman"/>
                <a:ea typeface="Calibri"/>
                <a:cs typeface="Times New Roman"/>
              </a:rPr>
              <a:t>-це універсальна іграшка, що забезпечує найширші потреби дошкільника, спонукає до мислення, фантазування, дає дитині змогу відчути себе творцем і є невід, ємним та одним з головних компонентів </a:t>
            </a:r>
            <a:r>
              <a:rPr lang="ru-RU">
                <a:latin typeface="Times New Roman"/>
                <a:ea typeface="Calibri"/>
                <a:cs typeface="Times New Roman"/>
              </a:rPr>
              <a:t>STREAM</a:t>
            </a:r>
            <a:r>
              <a:rPr lang="uk-UA">
                <a:latin typeface="Times New Roman"/>
                <a:ea typeface="Calibri"/>
                <a:cs typeface="Times New Roman"/>
              </a:rPr>
              <a:t>-освіти.</a:t>
            </a:r>
            <a:endParaRPr lang="ru-RU" sz="1400">
              <a:ea typeface="Calibri"/>
              <a:cs typeface="Times New Roman"/>
            </a:endParaRPr>
          </a:p>
        </p:txBody>
      </p:sp>
      <p:pic>
        <p:nvPicPr>
          <p:cNvPr id="3074" name="Picture 2" descr="Дошкільн+я - Стрім-осві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93715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24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3/3c/58/b33c58f874bb61508ffd0bd6ec41ea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18280" r="3566" b="18933"/>
          <a:stretch/>
        </p:blipFill>
        <p:spPr bwMode="auto">
          <a:xfrm>
            <a:off x="0" y="332656"/>
            <a:ext cx="9084861" cy="6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6391" y="836712"/>
            <a:ext cx="7776864" cy="502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>
                <a:latin typeface="Times New Roman"/>
                <a:ea typeface="Calibri"/>
                <a:cs typeface="Times New Roman"/>
              </a:rPr>
              <a:t>Багато країн світу, у тому числі і розвинуті  економічні держави</a:t>
            </a:r>
            <a:r>
              <a:rPr lang="ru-RU" sz="200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smtClean="0">
                <a:latin typeface="Times New Roman"/>
                <a:ea typeface="Calibri"/>
                <a:cs typeface="Times New Roman"/>
              </a:rPr>
              <a:t>трансформують </a:t>
            </a:r>
            <a:r>
              <a:rPr lang="ru-RU" sz="2000">
                <a:latin typeface="Times New Roman"/>
                <a:ea typeface="Calibri"/>
                <a:cs typeface="Times New Roman"/>
              </a:rPr>
              <a:t>свої системи освіти, щоб бути</a:t>
            </a:r>
            <a:r>
              <a:rPr lang="uk-UA" sz="2000">
                <a:latin typeface="Times New Roman"/>
                <a:ea typeface="Calibri"/>
                <a:cs typeface="Times New Roman"/>
              </a:rPr>
              <a:t>  </a:t>
            </a:r>
            <a:r>
              <a:rPr lang="ru-RU" sz="2000">
                <a:latin typeface="Times New Roman"/>
                <a:ea typeface="Calibri"/>
                <a:cs typeface="Times New Roman"/>
              </a:rPr>
              <a:t>конкурентоспроможними у вік інновацій. У педагогічних колах існує розуміння того, що сучасним дітям потрібен зовсім інший набір здатностей і компетентностей, ніж їхнім попередникам.</a:t>
            </a:r>
            <a:endParaRPr lang="ru-RU" sz="200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>
                <a:latin typeface="Times New Roman"/>
                <a:ea typeface="Calibri"/>
                <a:cs typeface="Times New Roman"/>
              </a:rPr>
              <a:t>Відтак існує збірне поняття </a:t>
            </a:r>
            <a:r>
              <a:rPr lang="ru-RU" sz="2000" b="1">
                <a:latin typeface="Times New Roman"/>
                <a:ea typeface="Calibri"/>
                <a:cs typeface="Times New Roman"/>
              </a:rPr>
              <a:t>«навички XXI століття»,</a:t>
            </a:r>
            <a:r>
              <a:rPr lang="ru-RU" sz="2000">
                <a:latin typeface="Times New Roman"/>
                <a:ea typeface="Calibri"/>
                <a:cs typeface="Times New Roman"/>
              </a:rPr>
              <a:t> до яких, зокрема, відносять:</a:t>
            </a:r>
            <a:endParaRPr lang="ru-RU" sz="200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>
                <a:latin typeface="Times New Roman"/>
                <a:ea typeface="Calibri"/>
                <a:cs typeface="Times New Roman"/>
              </a:rPr>
              <a:t>креативність;</a:t>
            </a:r>
            <a:endParaRPr lang="ru-RU" sz="200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>
                <a:latin typeface="Times New Roman"/>
                <a:ea typeface="Calibri"/>
                <a:cs typeface="Times New Roman"/>
              </a:rPr>
              <a:t> критичне мислення;</a:t>
            </a:r>
            <a:endParaRPr lang="ru-RU" sz="200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>
                <a:latin typeface="Times New Roman"/>
                <a:ea typeface="Calibri"/>
                <a:cs typeface="Times New Roman"/>
              </a:rPr>
              <a:t> комунікативні навички;</a:t>
            </a:r>
            <a:endParaRPr lang="ru-RU" sz="200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>
                <a:latin typeface="Times New Roman"/>
                <a:ea typeface="Calibri"/>
                <a:cs typeface="Times New Roman"/>
              </a:rPr>
              <a:t> ІКТ-обізнаність,використання інформації та медіа; </a:t>
            </a:r>
            <a:endParaRPr lang="ru-RU" sz="200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>
                <a:latin typeface="Times New Roman"/>
                <a:ea typeface="Calibri"/>
                <a:cs typeface="Times New Roman"/>
              </a:rPr>
              <a:t>здатність самонавчатися та адаптуватися до умов в інших культурах та суспільствах;</a:t>
            </a:r>
            <a:endParaRPr lang="ru-RU" sz="200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i="1">
                <a:latin typeface="Times New Roman"/>
                <a:ea typeface="Calibri"/>
                <a:cs typeface="Times New Roman"/>
              </a:rPr>
              <a:t>інноваційність </a:t>
            </a:r>
            <a:r>
              <a:rPr lang="ru-RU" sz="2000" b="1" i="1" smtClean="0">
                <a:latin typeface="Times New Roman"/>
                <a:ea typeface="Calibri"/>
                <a:cs typeface="Times New Roman"/>
              </a:rPr>
              <a:t>тощо.</a:t>
            </a:r>
            <a:endParaRPr lang="ru-RU" sz="200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031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3/3c/58/b33c58f874bb61508ffd0bd6ec41ea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18280" r="3566" b="18933"/>
          <a:stretch/>
        </p:blipFill>
        <p:spPr bwMode="auto">
          <a:xfrm>
            <a:off x="-1" y="332656"/>
            <a:ext cx="9084861" cy="6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088872"/>
            <a:ext cx="7416824" cy="308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Times New Roman"/>
                <a:ea typeface="Calibri"/>
                <a:cs typeface="Times New Roman"/>
              </a:rPr>
              <a:t> Тому , крокуючи в ногу зі змінами , що диктує сьогодення,  педагогічна спільнота України шукає нові дієві способи і методи для чуттєво-пізнавального розвитку дітей.  На данному етапі відбуваються значні зміни у підходах до навчання та виховання  , як  школярів так і дошкільнят .</a:t>
            </a:r>
            <a:endParaRPr lang="ru-RU" sz="140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Times New Roman"/>
                <a:ea typeface="Calibri"/>
                <a:cs typeface="Times New Roman"/>
              </a:rPr>
              <a:t>Для успішної інтеграції новітніх технологій в систему освіти створено державну установу </a:t>
            </a:r>
            <a:r>
              <a:rPr lang="ru-RU" b="1">
                <a:latin typeface="Times New Roman"/>
                <a:ea typeface="Calibri"/>
                <a:cs typeface="Times New Roman"/>
              </a:rPr>
              <a:t>– Інститут модернізації змісту освіти</a:t>
            </a:r>
            <a:r>
              <a:rPr lang="ru-RU">
                <a:latin typeface="Times New Roman"/>
                <a:ea typeface="Calibri"/>
                <a:cs typeface="Times New Roman"/>
              </a:rPr>
              <a:t>, який рекомендує </a:t>
            </a:r>
            <a:r>
              <a:rPr lang="ru-RU">
                <a:latin typeface="Times New Roman"/>
                <a:ea typeface="Calibri"/>
                <a:cs typeface="Times New Roman"/>
              </a:rPr>
              <a:t>застосовування </a:t>
            </a:r>
            <a:r>
              <a:rPr lang="ru-RU" b="1" smtClean="0">
                <a:latin typeface="Times New Roman"/>
                <a:ea typeface="Calibri"/>
                <a:cs typeface="Times New Roman"/>
              </a:rPr>
              <a:t>STREAM-освіти</a:t>
            </a:r>
            <a:r>
              <a:rPr lang="ru-RU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>
                <a:latin typeface="Times New Roman"/>
                <a:ea typeface="Calibri"/>
                <a:cs typeface="Times New Roman"/>
              </a:rPr>
              <a:t>яка на відміну від класичної надає дитині змогу отримати набагато більшу автономність.</a:t>
            </a:r>
            <a:endParaRPr lang="ru-RU" sz="1400">
              <a:ea typeface="Calibri"/>
              <a:cs typeface="Times New Roman"/>
            </a:endParaRPr>
          </a:p>
        </p:txBody>
      </p:sp>
      <p:pic>
        <p:nvPicPr>
          <p:cNvPr id="17410" name="Picture 2" descr="Презентація &quot;STREAM освіти -як напрям інтегрованого навчання да виховання  дітей дошкільного вік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1" t="23332" r="32449" b="9426"/>
          <a:stretch/>
        </p:blipFill>
        <p:spPr bwMode="auto">
          <a:xfrm>
            <a:off x="1331640" y="4331500"/>
            <a:ext cx="1704219" cy="23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ОРИСНІ ПОСИЛАННЯ - Сайт metodist-7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40" y="4331500"/>
            <a:ext cx="1957527" cy="19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Інформація і МИ: роздуми, цікавинки, запитання і відповіді, задачі для  дітей і дорослих, новини...: Коротко про себ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365104"/>
            <a:ext cx="1944216" cy="193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15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3/3c/58/b33c58f874bb61508ffd0bd6ec41ea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18280" r="3566" b="18933"/>
          <a:stretch/>
        </p:blipFill>
        <p:spPr bwMode="auto">
          <a:xfrm>
            <a:off x="102271" y="328241"/>
            <a:ext cx="9084861" cy="6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83671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latin typeface="Times New Roman"/>
                <a:ea typeface="Calibri"/>
              </a:rPr>
              <a:t> STREAM -освіту досить часто називають ще </a:t>
            </a:r>
            <a:r>
              <a:rPr lang="ru-RU" b="1">
                <a:latin typeface="Times New Roman"/>
                <a:ea typeface="Calibri"/>
              </a:rPr>
              <a:t>«навчанням навпаки».</a:t>
            </a:r>
            <a:r>
              <a:rPr lang="ru-RU">
                <a:latin typeface="Times New Roman"/>
                <a:ea typeface="Calibri"/>
              </a:rPr>
              <a:t> Стандартний ланцюжок «від теорії до практики» у STREAM зворотній: спочатку – гра, придумування, майстрування пристроїв, механізмів, а вже потім, у процесі цієї діяльності – опанування теорії і нових знань </a:t>
            </a:r>
            <a:endParaRPr lang="ru-RU"/>
          </a:p>
        </p:txBody>
      </p:sp>
      <p:pic>
        <p:nvPicPr>
          <p:cNvPr id="16390" name="Picture 6" descr="Фестиваль STEM-освіти – Фізико-технічний факульт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712879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0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3/3c/58/b33c58f874bb61508ffd0bd6ec41ea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18280" r="3566" b="18933"/>
          <a:stretch/>
        </p:blipFill>
        <p:spPr bwMode="auto">
          <a:xfrm>
            <a:off x="0" y="332656"/>
            <a:ext cx="9084861" cy="6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908720"/>
            <a:ext cx="8208912" cy="4361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Times New Roman"/>
                <a:ea typeface="Calibri"/>
                <a:cs typeface="Times New Roman"/>
              </a:rPr>
              <a:t>Тому й не дивно , що  одним із компонентів STREAM-освіти є дошкільний інжиніринг, це так зване </a:t>
            </a:r>
            <a:r>
              <a:rPr lang="ru-RU" b="1" i="1">
                <a:latin typeface="Times New Roman"/>
                <a:ea typeface="Calibri"/>
                <a:cs typeface="Times New Roman"/>
              </a:rPr>
              <a:t>«пізнавальне конструювання» </a:t>
            </a:r>
            <a:r>
              <a:rPr lang="ru-RU">
                <a:latin typeface="Times New Roman"/>
                <a:ea typeface="Calibri"/>
                <a:cs typeface="Times New Roman"/>
              </a:rPr>
              <a:t>для формування інженерного мислення дошкільників. Сучасна іграшкова індустрія пропонує широкий спектр різноманітних конструкторів. Усі вони яскраві, привабливі зовні, та, на жаль, не всі з них мають розвивальну цінність. Натомість, справді універсальною іграшкою є конструктор LEGO. Ця проста , але напрочуд  універсальна гра з часом переросла в цілу педагогічну систему</a:t>
            </a:r>
            <a:endParaRPr lang="ru-RU" sz="140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Times New Roman"/>
                <a:ea typeface="Calibri"/>
                <a:cs typeface="Times New Roman"/>
              </a:rPr>
              <a:t>Отож </a:t>
            </a:r>
            <a:r>
              <a:rPr lang="ru-RU" b="1" i="1">
                <a:latin typeface="Times New Roman"/>
                <a:ea typeface="Calibri"/>
                <a:cs typeface="Times New Roman"/>
              </a:rPr>
              <a:t>,  LEGO – одна з найвідоміших і поширених нині педагогічних систем</a:t>
            </a:r>
            <a:r>
              <a:rPr lang="ru-RU">
                <a:latin typeface="Times New Roman"/>
                <a:ea typeface="Calibri"/>
                <a:cs typeface="Times New Roman"/>
              </a:rPr>
              <a:t>, яка широко використовує тривимірні моделі реального світу в предметно-ігровому середовищі в процесі навчання та розвитку дитини дошкільного віку. LEGO-технологія цікава тим, що, базуючись на інтегрованих принципах, об’єднує в собі елементи гри та експериментування, а ігри з LEGO виступають засобом дослідження та орієнтації дитини в реальному світі.</a:t>
            </a:r>
            <a:endParaRPr lang="ru-RU" sz="1400">
              <a:ea typeface="Calibri"/>
              <a:cs typeface="Times New Roman"/>
            </a:endParaRPr>
          </a:p>
        </p:txBody>
      </p:sp>
      <p:sp>
        <p:nvSpPr>
          <p:cNvPr id="3" name="AutoShape 2" descr="ШІСТЬ ЦЕГЛИ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ШІСТЬ ЦЕГЛИНО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11 ігор у парах з набором LEGO «6 цеглинок» для 1-го класу — журнал |  «Освіторія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3" b="22909"/>
          <a:stretch/>
        </p:blipFill>
        <p:spPr bwMode="auto">
          <a:xfrm>
            <a:off x="1475656" y="5287680"/>
            <a:ext cx="5472608" cy="77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7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3/3c/58/b33c58f874bb61508ffd0bd6ec41ea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18280" r="3566" b="18933"/>
          <a:stretch/>
        </p:blipFill>
        <p:spPr bwMode="auto">
          <a:xfrm>
            <a:off x="-9178" y="260648"/>
            <a:ext cx="9084861" cy="6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908720"/>
            <a:ext cx="820891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Times New Roman"/>
                <a:ea typeface="Calibri"/>
                <a:cs typeface="Times New Roman"/>
              </a:rPr>
              <a:t>Впровадження LEGO-технології сприяє підвищенню результативності сенсорно-пізнавальної, математичної, логічної компетентності дошкільників, розвитку інженерного мислення дітей, забезпечує ефективну реалізацію освітніх завдань Державного стандарту базового компоненту дошкільної освіти.</a:t>
            </a:r>
            <a:endParaRPr lang="ru-RU" sz="140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994" y="3068960"/>
            <a:ext cx="5696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mtClean="0">
                <a:latin typeface="Times New Roman"/>
                <a:ea typeface="Calibri"/>
                <a:cs typeface="Times New Roman"/>
              </a:rPr>
              <a:t>.</a:t>
            </a:r>
            <a:endParaRPr lang="ru-RU" sz="1400">
              <a:ea typeface="Calibri"/>
              <a:cs typeface="Times New Roman"/>
            </a:endParaRPr>
          </a:p>
        </p:txBody>
      </p:sp>
      <p:pic>
        <p:nvPicPr>
          <p:cNvPr id="14338" name="Picture 2" descr="Calaméo - ЛЕ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09" y="2427794"/>
            <a:ext cx="2616226" cy="347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В Україні затвердили державний стандарт базової середньої освіти |  Соціальне Телебачення Сумщи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78088"/>
            <a:ext cx="46412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75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3/3c/58/b33c58f874bb61508ffd0bd6ec41ea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18280" r="3566" b="18933"/>
          <a:stretch/>
        </p:blipFill>
        <p:spPr bwMode="auto">
          <a:xfrm>
            <a:off x="0" y="332656"/>
            <a:ext cx="9084861" cy="6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993718"/>
            <a:ext cx="806489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Під  </a:t>
            </a:r>
            <a:r>
              <a:rPr lang="ru-RU" b="1" i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інженерним  мисленням  розуміється</a:t>
            </a:r>
            <a:r>
              <a:rPr lang="ru-RU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вид пізнавальної діяльності,</a:t>
            </a:r>
            <a:endParaRPr lang="ru-RU" sz="140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спрямованої на дослідження, створення та експлуатацію нової</a:t>
            </a:r>
            <a:endParaRPr lang="ru-RU" sz="140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високопродуктивної та надійної техніки, прогресивної технології, автоматизації та механізації виробництва, підвищення якості </a:t>
            </a:r>
            <a:r>
              <a:rPr lang="ru-RU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продукції</a:t>
            </a:r>
            <a:r>
              <a:rPr lang="ru-RU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</a:pPr>
            <a:r>
              <a:rPr lang="ru-RU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Головне в інженерному мисленні - рішення конкретних, висунутих виробництвом завдань </a:t>
            </a:r>
            <a:r>
              <a:rPr lang="ru-RU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і </a:t>
            </a:r>
            <a:r>
              <a:rPr lang="ru-RU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цілей.</a:t>
            </a:r>
          </a:p>
          <a:p>
            <a:pPr lvl="0">
              <a:lnSpc>
                <a:spcPct val="115000"/>
              </a:lnSpc>
            </a:pPr>
            <a:r>
              <a:rPr lang="ru-RU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STREAM-освіта  в комплексі з LEGO-технологєюї  це, саме, і є та можливість допомогти вихованцям стати успішними в </a:t>
            </a:r>
            <a:r>
              <a:rPr lang="ru-RU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майбутньому</a:t>
            </a:r>
            <a:r>
              <a:rPr lang="ru-RU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що в подальшому </a:t>
            </a:r>
            <a:r>
              <a:rPr lang="ru-RU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стимулює </a:t>
            </a:r>
            <a:r>
              <a:rPr lang="ru-RU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до </a:t>
            </a:r>
            <a:r>
              <a:rPr lang="ru-RU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самореалізації.</a:t>
            </a:r>
            <a:endParaRPr lang="ru-RU"/>
          </a:p>
        </p:txBody>
      </p:sp>
      <p:pic>
        <p:nvPicPr>
          <p:cNvPr id="13316" name="Picture 4" descr="Презентація альтернативної програми формування культури інженерного мислення  в дошкільників «STREAM-освіта дошкільників або Стежинки у Всесвіт» |  Катерина Круті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52990"/>
            <a:ext cx="4166592" cy="225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5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3/3c/58/b33c58f874bb61508ffd0bd6ec41ea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18280" r="3566" b="18933"/>
          <a:stretch/>
        </p:blipFill>
        <p:spPr bwMode="auto">
          <a:xfrm>
            <a:off x="42086" y="154084"/>
            <a:ext cx="9084861" cy="6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208912" cy="578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>
                <a:latin typeface="Times New Roman"/>
                <a:ea typeface="Calibri"/>
                <a:cs typeface="Times New Roman"/>
              </a:rPr>
              <a:t>Основні види дошкільного конструювання</a:t>
            </a:r>
            <a:endParaRPr lang="ru-RU" sz="140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>
                <a:latin typeface="Times New Roman"/>
                <a:ea typeface="Calibri"/>
                <a:cs typeface="Times New Roman"/>
              </a:rPr>
              <a:t> </a:t>
            </a:r>
            <a:r>
              <a:rPr lang="ru-RU" b="1" i="1">
                <a:latin typeface="Times New Roman"/>
                <a:ea typeface="Calibri"/>
                <a:cs typeface="Times New Roman"/>
              </a:rPr>
              <a:t>Конструювання за показом педагога й алгоритмом</a:t>
            </a:r>
            <a:r>
              <a:rPr lang="ru-RU">
                <a:latin typeface="Times New Roman"/>
                <a:ea typeface="Calibri"/>
                <a:cs typeface="Times New Roman"/>
              </a:rPr>
              <a:t>, </a:t>
            </a:r>
            <a:r>
              <a:rPr lang="ru-RU" b="1" i="1">
                <a:latin typeface="Times New Roman"/>
                <a:ea typeface="Calibri"/>
                <a:cs typeface="Times New Roman"/>
              </a:rPr>
              <a:t>наданим у словесній формі,</a:t>
            </a:r>
            <a:r>
              <a:rPr lang="ru-RU">
                <a:latin typeface="Times New Roman"/>
                <a:ea typeface="Calibri"/>
                <a:cs typeface="Times New Roman"/>
              </a:rPr>
              <a:t> — допомагає вивчати і закріплювати основні прийоми конструювання, навчати діяти злагоджено, у єдиному темпі з іншими дітьми. </a:t>
            </a:r>
            <a:r>
              <a:rPr lang="ru-RU" u="sng">
                <a:latin typeface="Times New Roman"/>
                <a:ea typeface="Calibri"/>
                <a:cs typeface="Times New Roman"/>
              </a:rPr>
              <a:t>Велика увага приділяється діям за аналогією</a:t>
            </a:r>
            <a:r>
              <a:rPr lang="ru-RU">
                <a:latin typeface="Times New Roman"/>
                <a:ea typeface="Calibri"/>
                <a:cs typeface="Times New Roman"/>
              </a:rPr>
              <a:t> — педагог починає, діти закінчують — це своєрідна підготовка до наступних, більш самостійних, видів конструювання.</a:t>
            </a:r>
            <a:endParaRPr lang="ru-RU" sz="140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>
                <a:latin typeface="Times New Roman"/>
                <a:ea typeface="Calibri"/>
              </a:rPr>
              <a:t>Вільне конструювання— конструювання </a:t>
            </a:r>
            <a:r>
              <a:rPr lang="ru-RU" b="1" i="1">
                <a:latin typeface="Times New Roman"/>
                <a:ea typeface="Calibri"/>
              </a:rPr>
              <a:t>за </a:t>
            </a:r>
            <a:r>
              <a:rPr lang="ru-RU" b="1" i="1" smtClean="0">
                <a:latin typeface="Times New Roman"/>
                <a:ea typeface="Calibri"/>
              </a:rPr>
              <a:t>уявою.</a:t>
            </a:r>
            <a:r>
              <a:rPr lang="uk-UA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>
                <a:latin typeface="Times New Roman"/>
                <a:ea typeface="Calibri"/>
                <a:cs typeface="Times New Roman"/>
              </a:rPr>
              <a:t>Це найскладніший вид конструювання, тому педагог має поетапно підвести дітей до такого конструювання — доопрацьовування готової конструкції , створення дрібних конструкцій для сюжетно-рольової гри, конструювання за аналогією </a:t>
            </a:r>
            <a:r>
              <a:rPr lang="ru-RU">
                <a:latin typeface="Times New Roman"/>
                <a:ea typeface="Calibri"/>
                <a:cs typeface="Times New Roman"/>
              </a:rPr>
              <a:t>(наприклад, діти будують свій дім, використовуючи прийоми, які використовували на минулих заняттях), створення нових конструкцій, подібних яким досі ще не </a:t>
            </a:r>
            <a:r>
              <a:rPr lang="ru-RU">
                <a:latin typeface="Times New Roman"/>
                <a:ea typeface="Calibri"/>
                <a:cs typeface="Times New Roman"/>
              </a:rPr>
              <a:t>будували</a:t>
            </a:r>
            <a:r>
              <a:rPr lang="ru-RU" smtClean="0">
                <a:latin typeface="Times New Roman"/>
                <a:ea typeface="Calibri"/>
                <a:cs typeface="Times New Roman"/>
              </a:rPr>
              <a:t>.</a:t>
            </a:r>
            <a:r>
              <a:rPr lang="uk-UA">
                <a:latin typeface="Times New Roman"/>
                <a:ea typeface="Calibri"/>
              </a:rPr>
              <a:t> Програма передбачає комбіновані заняття, де є кілька видів конструювання. Саме такі заняття найчастіше і відбуваються у дошкільників — частина моделі будується за показом вихователя</a:t>
            </a:r>
            <a:r>
              <a:rPr lang="uk-UA">
                <a:latin typeface="Times New Roman"/>
                <a:ea typeface="Calibri"/>
              </a:rPr>
              <a:t>, </a:t>
            </a:r>
            <a:r>
              <a:rPr lang="uk-UA" smtClean="0">
                <a:latin typeface="Times New Roman"/>
                <a:ea typeface="Calibri"/>
              </a:rPr>
              <a:t>частину </a:t>
            </a:r>
            <a:r>
              <a:rPr lang="uk-UA">
                <a:latin typeface="Times New Roman"/>
                <a:ea typeface="Calibri"/>
              </a:rPr>
              <a:t>— педагог  розповідає про принцип </a:t>
            </a:r>
            <a:r>
              <a:rPr lang="uk-UA">
                <a:latin typeface="Times New Roman"/>
                <a:ea typeface="Calibri"/>
              </a:rPr>
              <a:t>побудови </a:t>
            </a:r>
            <a:r>
              <a:rPr lang="uk-UA" smtClean="0">
                <a:latin typeface="Times New Roman"/>
                <a:ea typeface="Calibri"/>
              </a:rPr>
              <a:t>конструкції</a:t>
            </a:r>
            <a:r>
              <a:rPr lang="uk-UA">
                <a:latin typeface="Times New Roman"/>
                <a:ea typeface="Calibri"/>
              </a:rPr>
              <a:t>, насамкінець — дитина добудовує конструкцію, як їй подобається, будує все необхідне для сюжетної гри</a:t>
            </a:r>
            <a:r>
              <a:rPr lang="ru-RU" smtClean="0">
                <a:latin typeface="Times New Roman"/>
                <a:ea typeface="Calibri"/>
                <a:cs typeface="Times New Roman"/>
              </a:rPr>
              <a:t> </a:t>
            </a:r>
            <a:endParaRPr lang="ru-RU" sz="1400">
              <a:ea typeface="Calibri"/>
              <a:cs typeface="Times New Roman"/>
            </a:endParaRPr>
          </a:p>
          <a:p>
            <a:endParaRPr lang="ru-RU" i="1"/>
          </a:p>
        </p:txBody>
      </p:sp>
    </p:spTree>
    <p:extLst>
      <p:ext uri="{BB962C8B-B14F-4D97-AF65-F5344CB8AC3E}">
        <p14:creationId xmlns:p14="http://schemas.microsoft.com/office/powerpoint/2010/main" val="224301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3/3c/58/b33c58f874bb61508ffd0bd6ec41ea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18280" r="3566" b="18933"/>
          <a:stretch/>
        </p:blipFill>
        <p:spPr bwMode="auto">
          <a:xfrm>
            <a:off x="0" y="332656"/>
            <a:ext cx="9084861" cy="6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764755"/>
            <a:ext cx="8064896" cy="236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Times New Roman"/>
                <a:ea typeface="Calibri"/>
                <a:cs typeface="Times New Roman"/>
              </a:rPr>
              <a:t>На заняттях з розвитку мовлення конструктор допоможе створити кумедних персонажів, з якими мо жна обігрувати життєві ситуації, придумати захопли ві історії. Педагог може запропонувати дітям розпо вісти, який у персонажа характер, звички, уподобання, побудувати </a:t>
            </a:r>
            <a:r>
              <a:rPr lang="ru-RU">
                <a:latin typeface="Times New Roman"/>
                <a:ea typeface="Calibri"/>
                <a:cs typeface="Times New Roman"/>
              </a:rPr>
              <a:t>їхні </a:t>
            </a:r>
            <a:r>
              <a:rPr lang="ru-RU" smtClean="0">
                <a:latin typeface="Times New Roman"/>
                <a:ea typeface="Calibri"/>
                <a:cs typeface="Times New Roman"/>
              </a:rPr>
              <a:t>помешкання…</a:t>
            </a:r>
            <a:r>
              <a:rPr lang="ru-RU" sz="140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uk-UA">
                <a:solidFill>
                  <a:srgbClr val="000000"/>
                </a:solidFill>
                <a:latin typeface="Times New Roman"/>
                <a:cs typeface="Times New Roman"/>
              </a:rPr>
              <a:t>А коли навчаємо грамоті маленькі цеглинки можуть замінити фішки , що позначають звуки чи склади або ж допоможе в позначені кількості слів </a:t>
            </a:r>
            <a:r>
              <a:rPr lang="uk-UA">
                <a:solidFill>
                  <a:srgbClr val="000000"/>
                </a:solidFill>
                <a:latin typeface="Times New Roman"/>
                <a:cs typeface="Times New Roman"/>
              </a:rPr>
              <a:t>у </a:t>
            </a:r>
            <a:r>
              <a:rPr lang="uk-UA" smtClean="0">
                <a:solidFill>
                  <a:srgbClr val="000000"/>
                </a:solidFill>
                <a:latin typeface="Times New Roman"/>
                <a:cs typeface="Times New Roman"/>
              </a:rPr>
              <a:t>реченні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>
              <a:ea typeface="Calibri"/>
              <a:cs typeface="Times New Roman"/>
            </a:endParaRPr>
          </a:p>
        </p:txBody>
      </p:sp>
      <p:pic>
        <p:nvPicPr>
          <p:cNvPr id="11266" name="Picture 2" descr="Дошкільні проекти (вік 3-6 років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60" y="2924944"/>
            <a:ext cx="36480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0201РобСтіл\Стрим заняття 2 м гр)\IMG_20201110_1559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92731"/>
            <a:ext cx="3567250" cy="267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993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1138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Оператор00</cp:lastModifiedBy>
  <cp:revision>9</cp:revision>
  <dcterms:modified xsi:type="dcterms:W3CDTF">2021-02-25T09:55:17Z</dcterms:modified>
</cp:coreProperties>
</file>