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2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83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7719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99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4768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662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067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44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61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8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67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33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62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0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5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2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C44A1-DFED-4E1C-AE49-1996D4AB0350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BB8CD8-D5FA-4EDA-84E7-3769F6D91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8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5" r="14767"/>
          <a:stretch/>
        </p:blipFill>
        <p:spPr>
          <a:xfrm>
            <a:off x="818148" y="1684421"/>
            <a:ext cx="2298031" cy="517357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uk-UA" sz="4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«Інноваційні підходи до роботи з літературними творами»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012" y="3144504"/>
            <a:ext cx="4876800" cy="371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35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2842" y="604663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Блоки рекомендаційних матеріалів — рубрики, які полегшують користування посібником.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11442" y="1308227"/>
            <a:ext cx="7832558" cy="533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Презентація книжки містить коротку анотацію, знайомить із персонажами, а також з авторами — людьми, які написали та проілюстрували видання.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Коментар психолога акцентує увагу на вікових особливостях сприйняття книжки, можливостях розкриття дітям порушеної у творі непростої теми (</a:t>
            </a:r>
            <a:r>
              <a:rPr lang="uk-UA" sz="1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інакшість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інклюзія, страхи, небезпеки світу тощо), а також пропонує приклади форм роботи з дітьми, які може організувати практичний психолог у дитсадку.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Методичний коментар розкриває освітній потенціал книжки, особливості ознайомлення з твором дітей різних вікових груп, можливості його використання в освітньому процесі.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Практичні розробки — це приклади організації різних форм роботи з дітьми, як-от освітні ситуації, ігри, </a:t>
            </a:r>
            <a:r>
              <a:rPr lang="uk-UA" sz="1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руханки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проблемні ситуації, майстерки тощо.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Освітній простір — рубрика, у якій подано ідеї щодо оформлення освітнього простору, що сприятиме більш глибокому зануренню дітей в атмосферу твору, його емоційному проживанню та осмисленню, а також створюватиме додаткову мотивацію для подальшої роботи з книжкою.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Разом з родиною — розділ, у якому автори посібника запропонували корисні поради для батьків дошкільнят, а також готові розробки різноманітних заходів за мотивами творів, які можна провести із залученням родин вихованців.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654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3" t="6781" r="-17577"/>
          <a:stretch/>
        </p:blipFill>
        <p:spPr>
          <a:xfrm>
            <a:off x="894346" y="981827"/>
            <a:ext cx="2907633" cy="534126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6" r="6965"/>
          <a:stretch/>
        </p:blipFill>
        <p:spPr>
          <a:xfrm>
            <a:off x="2911641" y="404311"/>
            <a:ext cx="6003759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1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831" y="555976"/>
            <a:ext cx="7134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000" b="1" spc="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Способи </a:t>
            </a:r>
            <a:r>
              <a:rPr lang="uk-UA" sz="2000" b="1" spc="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uk-UA" sz="2000" b="1" spc="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художніх творів 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повсякденні ЗДО: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51748" y="160834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текстовий супровід гігієнічних процедур;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-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хорове та індивідуальне промовляння текстів;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-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ілюстрування тексту зображеннями на набір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ному полотні; 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розповідання історій за допомогою </a:t>
            </a:r>
            <a:r>
              <a:rPr lang="uk-UA" sz="2000" spc="-15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фланеле</a:t>
            </a:r>
            <a:r>
              <a:rPr lang="uk-UA" sz="2000" spc="-4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</a:t>
            </a:r>
            <a:r>
              <a:rPr lang="uk-UA" sz="2000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розповідання з обіграванням казки на ігрово</a:t>
            </a:r>
            <a:r>
              <a:rPr lang="uk-UA" sz="2000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 полі;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ігри-діалоги за сюжетами прочитаних дітям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творів;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коментоване розглядання ілюстрацій;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розповідання або читання з подальшим обго­</a:t>
            </a:r>
            <a:r>
              <a:rPr lang="uk-UA" sz="2000" spc="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воренням та обіграванням змісту;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ігри з художніми текстами в супроводі рухів;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інсценізації за змістом коротких текстів.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8" t="6781" r="11514"/>
          <a:stretch/>
        </p:blipFill>
        <p:spPr>
          <a:xfrm>
            <a:off x="457200" y="1925052"/>
            <a:ext cx="2370221" cy="435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1263" y="616133"/>
            <a:ext cx="7522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000" b="1" spc="-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Способи опрацювання літературних  творів </a:t>
            </a:r>
            <a:r>
              <a:rPr lang="uk-UA" sz="2000" b="1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 дошкільниками: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35968" y="1836384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читання та розповідання дітям із подальшим </a:t>
            </a:r>
            <a:r>
              <a:rPr lang="uk-UA" sz="2000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обговоренням;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переказування казок, оповідань;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-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виразне читання віршів із подальшим їх об­</a:t>
            </a:r>
            <a:r>
              <a:rPr lang="uk-UA" sz="2000" spc="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говоренням;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-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театралізована діяльність за сюжетами творів;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ознайомлення зі структурою книжки та з біблі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отекою;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-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робота з книжковими ілюстраціями;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хорове та індивідуальне промовляння скоромовок;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3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spc="3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мовленнєво</a:t>
            </a:r>
            <a:r>
              <a:rPr lang="uk-UA" sz="2000" spc="3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ігрова, художньо-продуктивна </a:t>
            </a:r>
            <a:r>
              <a:rPr lang="uk-UA" sz="2000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 за змістом літературних творів;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2000" spc="-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літературні та літературно-</a:t>
            </a:r>
            <a:r>
              <a:rPr lang="uk-UA" sz="2000" spc="-5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мовленневі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ігри, </a:t>
            </a:r>
            <a:r>
              <a:rPr lang="uk-UA" sz="2000" spc="1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квести</a:t>
            </a:r>
            <a:r>
              <a:rPr lang="uk-UA" sz="2000" spc="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вікторини тощо.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8" t="6781" r="11514"/>
          <a:stretch/>
        </p:blipFill>
        <p:spPr>
          <a:xfrm>
            <a:off x="457200" y="1925052"/>
            <a:ext cx="2370221" cy="435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5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8676" y="447691"/>
            <a:ext cx="51805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000" b="1" spc="-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 запитань для роботи за змістом твору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4369" y="1773976"/>
            <a:ext cx="26249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1400" b="1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uk-UA" b="1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Репродуктивні</a:t>
            </a:r>
          </a:p>
          <a:p>
            <a:pPr>
              <a:spcAft>
                <a:spcPts val="0"/>
              </a:spcAft>
            </a:pPr>
            <a:r>
              <a:rPr lang="uk-UA" b="1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ідтворюють зміст, події тво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ру. Наприклад: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i="1" spc="-3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 що розповідається?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i="1" spc="-3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 кого йдеться?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i="1" spc="-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робили персонажі?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i="1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жили?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i="1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Куди ходили?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01531" y="1481026"/>
            <a:ext cx="26249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Евристично-пошукові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ередбачають пошук 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причинно-наслідкових </a:t>
            </a:r>
            <a:r>
              <a:rPr lang="uk-UA" spc="5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зв'язків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що привели пер</a:t>
            </a:r>
            <a:r>
              <a:rPr lang="uk-UA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сонажів до певних дій: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i="1" spc="-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Чому Колобок утік від діда і баби?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i="1" spc="-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Чому дід </a:t>
            </a:r>
            <a:r>
              <a:rPr lang="uk-UA" spc="-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</a:t>
            </a:r>
            <a:r>
              <a:rPr lang="uk-UA" i="1" spc="-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баба плакали, коли розбилося яєчко?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Чому Лисичка так учинила?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i="1" spc="-3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Чому Півник не слухався Котика?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28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4031" y="94055"/>
            <a:ext cx="376187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1600" b="1" i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Творчі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сприяють розвитку уяви дітей; спону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кають до фантазування стосовно подій "до і піс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ля"; пошуку власного способу розв'язання ситу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ації. Наприклад: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Якби ти був чарівником / була чарівницею,</a:t>
            </a:r>
            <a:r>
              <a:rPr lang="uk-UA" sz="1600" i="1" spc="-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ти допоміг / допомогла б головному пер­</a:t>
            </a:r>
            <a:r>
              <a:rPr lang="uk-UA" sz="1600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сонажу твору?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600" i="1" spc="-3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Уяви, що ти можеш перетворитися на будь</a:t>
            </a:r>
            <a:r>
              <a:rPr lang="uk-UA" sz="1600" i="1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-кого и допомогти персонажам твору. На кого </a:t>
            </a:r>
            <a:r>
              <a:rPr lang="uk-UA" sz="1600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 перетворився / перетворилася б?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600" i="1" spc="-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Якби ти опинився / опинилася на місці цього </a:t>
            </a:r>
            <a:r>
              <a:rPr lang="uk-UA" sz="1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персонажа, як учинив /учинила б?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600" i="1" spc="-3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подія могла б змінити перебіг казки?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600" i="1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Якби ти міг / могла поговорити з кимось</a:t>
            </a:r>
            <a:r>
              <a:rPr lang="uk-UA" sz="1600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із персонажів, про що б ти його запитав /за</a:t>
            </a:r>
            <a:r>
              <a:rPr lang="uk-UA" sz="1600" i="1" spc="-3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питала?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600" i="1" spc="-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гадаєте, що було до початку подій у казці </a:t>
            </a:r>
            <a:r>
              <a:rPr lang="uk-UA" sz="1600" i="1" spc="-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"Дідова дочка 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</a:t>
            </a:r>
            <a:r>
              <a:rPr lang="uk-UA" sz="1600" i="1" spc="-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бабина дочка", а що сталося </a:t>
            </a:r>
            <a:r>
              <a:rPr lang="uk-UA" sz="1600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персонажами після?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станеться з персонажами казки через </a:t>
            </a:r>
            <a:r>
              <a:rPr lang="uk-UA" sz="1600" i="1" spc="-4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(20) років?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24337" y="200090"/>
            <a:ext cx="26068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1600" b="1" i="1" spc="-1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Рефлекаційні</a:t>
            </a:r>
            <a:r>
              <a:rPr lang="uk-UA" sz="1600" b="1" i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формують у дітей уміння помічати і визначати власні емоції та враження від тво­ру й певних учинків персонажів; зіставляти їхню </a:t>
            </a:r>
            <a:r>
              <a:rPr lang="uk-UA" sz="1600" spc="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поведінку із власною; згадувати схожі ситуації </a:t>
            </a:r>
            <a:r>
              <a:rPr lang="uk-UA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пережиті емоції у власному житті: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 риси характеру персонажів притаман</a:t>
            </a: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 тобі/? ("Він хоробрий. А ти?"; "Вона лю­</a:t>
            </a:r>
            <a:r>
              <a:rPr lang="uk-UA" sz="1600" i="1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бить... А ти?")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600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тебе здивувало в поведінці персонажа?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600" i="1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 настрій у тебе після слухання казки?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600" i="1" spc="-3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тебе порадувало?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uk-UA" sz="1600" i="1" spc="-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Вчинок якого персонажа тебе засмутив? </a:t>
            </a:r>
            <a:r>
              <a:rPr lang="uk-UA" sz="1600" i="1" spc="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Якби ти діяв/діяла у подібній ситуації?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7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3085" y="291281"/>
            <a:ext cx="3891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000" b="1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Технологія ОЗОН (адаптована)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2063" y="1607783"/>
            <a:ext cx="6096000" cy="40626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uk-UA" sz="2000" b="1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Технологія   ОЗОН  </a:t>
            </a:r>
            <a:r>
              <a:rPr lang="uk-UA" sz="2000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(особистісно  зорієнтова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навчання)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 бути адаптована до умов до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шкільної освіти.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Технологія   базується   на  трьох  принципах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опрацювання твору: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000" spc="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різні види запитань;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000" spc="15" dirty="0" smtClean="0">
                <a:solidFill>
                  <a:srgbClr val="379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опора на життєвий досвід;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000" spc="15" dirty="0" smtClean="0">
                <a:solidFill>
                  <a:srgbClr val="379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рефлексія (емоційний відгук на читання тво­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 або окремих епізодів; усвідомленням емоцій і вражень від процесу читання / слухання; емоційне сприйняття результатів комунікацій за змістом художнього твору).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i="1" dirty="0" smtClean="0">
                <a:solidFill>
                  <a:srgbClr val="379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8" t="6781" r="11514"/>
          <a:stretch/>
        </p:blipFill>
        <p:spPr>
          <a:xfrm>
            <a:off x="552864" y="1462081"/>
            <a:ext cx="2370221" cy="435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87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89209" y="459722"/>
            <a:ext cx="3609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Етапи роботи з твором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11905" y="1081207"/>
            <a:ext cx="68419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2000" b="1" i="1" spc="-1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Передчитання</a:t>
            </a:r>
            <a:r>
              <a:rPr lang="uk-UA" sz="2000" b="1" i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розглядання ілюстрацій;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заохочення до пригадування подій із власного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життя, подібних до тих, про які розповідаються </a:t>
            </a:r>
            <a:r>
              <a:rPr lang="uk-UA" sz="2000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книжці </a:t>
            </a:r>
            <a:r>
              <a:rPr lang="uk-UA" sz="2000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("А чи траплялося колись таке з вами?", "Чи бувало у вас так, що..?").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Читання: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spc="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виразне читання з емоційними паузами, зу</a:t>
            </a:r>
            <a:r>
              <a:rPr lang="uk-UA" sz="2000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пинками, запитаннями про переживання піс</a:t>
            </a:r>
            <a:r>
              <a:rPr lang="uk-UA" sz="2000" spc="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 почутого;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uk-UA" sz="2000" spc="5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полілог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(діалог) стосовно почутого, спрямов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аний на навчання дітей розуміти смисл прослуханого, аналізувати поведінку персонажів, 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порівнювати її зі своїми вчинками (складан</a:t>
            </a:r>
            <a:r>
              <a:rPr lang="uk-UA" sz="2000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ня запитань до автора твору та персонажеві;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рольові ігри; обігравання ситуацій).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i="1" spc="-1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Післячитання</a:t>
            </a:r>
            <a:r>
              <a:rPr lang="uk-UA" sz="2000" b="1" i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осмислення почутого, спів-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віднесення своїх думок та емоцій із подобними в персонажів твору (</a:t>
            </a:r>
            <a:r>
              <a:rPr lang="uk-UA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рефлексійні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запитання на кшталт: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"Що нового ти дізнався / дізналася?"; </a:t>
            </a:r>
            <a:r>
              <a:rPr lang="uk-UA" sz="2000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"Хто з персонажів сподобався тобі найбільше? Чим?"; "Як! нові запитання в тебе з'явилися?"; </a:t>
            </a:r>
            <a:r>
              <a:rPr lang="uk-UA" sz="2000" i="1" spc="-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"Чого ти навчився / навчилася?").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8" t="6781" r="11514"/>
          <a:stretch/>
        </p:blipFill>
        <p:spPr>
          <a:xfrm>
            <a:off x="552864" y="1462081"/>
            <a:ext cx="2370221" cy="435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36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7081" y="423627"/>
            <a:ext cx="453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b="1" spc="10" dirty="0" smtClean="0">
                <a:solidFill>
                  <a:srgbClr val="EB7A5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 методів</a:t>
            </a:r>
            <a:r>
              <a:rPr lang="uk-UA" spc="10" dirty="0" smtClean="0">
                <a:solidFill>
                  <a:srgbClr val="EB7A5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EB7A5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прийомів ТРВЗ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3304" y="1144177"/>
            <a:ext cx="710665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ТРВЗ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(теорія розв'язання винахідницьких за</a:t>
            </a:r>
            <a:r>
              <a:rPr lang="uk-UA" sz="1600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вдань) — технологія, що сприяє розвитку кри­</a:t>
            </a:r>
            <a:r>
              <a:rPr lang="uk-UA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тичного, діалектичного та творчого мислення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600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дітей, здатності самостійно розв'язувати життє</a:t>
            </a:r>
            <a:r>
              <a:rPr lang="uk-UA" sz="1600" spc="-6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 ситуації.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 методи та прийоми ТРВЗ можуть ста­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 основою для творчих завдань за змістом ху</a:t>
            </a:r>
            <a:r>
              <a:rPr lang="uk-UA" sz="1600" spc="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дожнього твору.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600" b="1" i="1" spc="-3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"Знайди схоже" </a:t>
            </a:r>
            <a:r>
              <a:rPr lang="uk-UA" sz="1600" i="1" spc="-3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(Що було жовтим (зеленим, бі</a:t>
            </a:r>
            <a:r>
              <a:rPr lang="uk-UA" sz="1600" i="1" spc="-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лим тощо)у казці "Колобок"? А що жовте (біле,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i="1" spc="-4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зелене) є в кімнаті?).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600" b="1" i="1" spc="-3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"Перетворення в персонажа" </a:t>
            </a:r>
            <a:r>
              <a:rPr lang="uk-UA" sz="1600" i="1" spc="-3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(Хто ти? Де ти живеш? 3 ким ти дружиш? Що ти любиш? Чого </a:t>
            </a:r>
            <a:r>
              <a:rPr lang="uk-UA" sz="1600" i="1" spc="-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 боїшся? Що тобі сниться? Що тебе може </a:t>
            </a:r>
            <a:r>
              <a:rPr lang="uk-UA" sz="1600" i="1" spc="-4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розвеселити?).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600" b="1" i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"Що було 6,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якби..?"(придумати альтернатив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 кінцівку чи хід розгортання подій).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600" b="1" i="1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"Гірлянда </a:t>
            </a:r>
            <a:r>
              <a:rPr lang="uk-UA" sz="1600" b="1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слів" 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("зв'язати" слова, які асоціативно відображують сюжет певного твору, —</a:t>
            </a:r>
            <a:r>
              <a:rPr lang="uk-UA" sz="1600" spc="3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 закріпити це візуально: картинками,</a:t>
            </a:r>
            <a:br>
              <a:rPr lang="uk-UA" sz="1600" spc="3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600" spc="-3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світлинами).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600" b="1" i="1" spc="-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"Дзеркало" (</a:t>
            </a:r>
            <a:r>
              <a:rPr lang="uk-UA" sz="1600" i="1" spc="-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показати</a:t>
            </a:r>
            <a:r>
              <a:rPr lang="uk-UA" sz="1600" b="1" i="1" spc="-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персонажа в різних ста­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нах: коли він / вона хвилюється, сумує, радіє, 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тривожиться, дивується).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600" b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uk-UA" sz="1600" b="1" i="1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"Біографія 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персонажа" (розповісти про мину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ле, сьогодення та майбутнє персонажа).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600" b="1" i="1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"Казковий </a:t>
            </a:r>
            <a:r>
              <a:rPr lang="uk-UA" sz="1600" b="1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вінегрет"</a:t>
            </a:r>
            <a:r>
              <a:rPr lang="uk-UA" sz="1600" spc="1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(придумати казку з пер­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сонажами із різних творів).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8" t="6781" r="11514"/>
          <a:stretch/>
        </p:blipFill>
        <p:spPr>
          <a:xfrm>
            <a:off x="413083" y="1353797"/>
            <a:ext cx="2370221" cy="435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5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537"/>
            <a:ext cx="4980160" cy="655721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05013" y="451703"/>
            <a:ext cx="6096000" cy="60628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цього посібника робоча група фахівців обрала 10 книжок — саме така кількість органічно доповнить завдання чинних освітніх програм і не призведе до перевищення гранично допустимого навантаження на дітей. Тому до посібника ввійшли книжки 6 категорій: книжки-­картинки — 1 позиція;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віммельбухи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1 позиція; збірки віршів — 3 позиції; казки та оповідання — 3 позиції; пізнавальна література — 1 позиція; абетки — 1 позиція.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33730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41</TotalTime>
  <Words>1149</Words>
  <Application>Microsoft Office PowerPoint</Application>
  <PresentationFormat>Широкоэкранный</PresentationFormat>
  <Paragraphs>80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Грань</vt:lpstr>
      <vt:lpstr>«Інноваційні підходи до роботи з літературними творами»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«Інноваційні підходи до роботи з літературними творами»</dc:title>
  <dc:creator>admin</dc:creator>
  <cp:lastModifiedBy>admin</cp:lastModifiedBy>
  <cp:revision>5</cp:revision>
  <dcterms:created xsi:type="dcterms:W3CDTF">2022-12-15T18:47:26Z</dcterms:created>
  <dcterms:modified xsi:type="dcterms:W3CDTF">2022-12-15T19:29:22Z</dcterms:modified>
</cp:coreProperties>
</file>