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  <p:sldId id="264" r:id="rId9"/>
    <p:sldId id="267" r:id="rId10"/>
    <p:sldId id="266" r:id="rId11"/>
    <p:sldId id="265" r:id="rId12"/>
    <p:sldId id="268" r:id="rId13"/>
    <p:sldId id="270" r:id="rId14"/>
    <p:sldId id="271" r:id="rId15"/>
    <p:sldId id="272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64B36-1EA3-4F33-9BB1-901D64C94531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63518-A320-4826-9D7D-024928E59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63518-A320-4826-9D7D-024928E590D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34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96944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0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/>
            </a:r>
            <a:br>
              <a:rPr lang="uk-UA" sz="40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</a:br>
            <a:r>
              <a:rPr lang="uk-UA" sz="40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«</a:t>
            </a:r>
            <a:r>
              <a:rPr lang="ru-RU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Формування</a:t>
            </a:r>
            <a:r>
              <a:rPr lang="ru-RU" sz="4000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логіко-математичної</a:t>
            </a:r>
            <a:r>
              <a:rPr lang="ru-RU" sz="4000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компетентності</a:t>
            </a:r>
            <a:r>
              <a:rPr lang="ru-RU" sz="4000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дошкільників</a:t>
            </a:r>
            <a:r>
              <a:rPr lang="ru-RU" sz="4000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»</a:t>
            </a:r>
            <a:r>
              <a:rPr lang="ru-RU" sz="4000" i="1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/>
            </a:r>
            <a:br>
              <a:rPr lang="ru-RU" sz="4000" i="1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</a:br>
            <a:r>
              <a:rPr lang="ru-RU" sz="4000" i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/>
            </a:r>
            <a:br>
              <a:rPr lang="ru-RU" sz="4000" i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</a:br>
            <a:r>
              <a:rPr lang="uk-UA" sz="4000" b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Інтерактивний семінар</a:t>
            </a:r>
            <a:endParaRPr lang="ru-RU" sz="4000" b="0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073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0099"/>
                </a:solidFill>
                <a:latin typeface="Cambria" panose="02040503050406030204" pitchFamily="18" charset="0"/>
              </a:rPr>
              <a:t>Що</a:t>
            </a:r>
            <a:r>
              <a:rPr lang="ru-RU" sz="2000" b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Cambria" panose="02040503050406030204" pitchFamily="18" charset="0"/>
              </a:rPr>
              <a:t>таке</a:t>
            </a:r>
            <a:r>
              <a:rPr lang="ru-RU" sz="2000" b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Cambria" panose="02040503050406030204" pitchFamily="18" charset="0"/>
              </a:rPr>
              <a:t>логіко-математична</a:t>
            </a:r>
            <a:r>
              <a:rPr lang="ru-RU" sz="2000" b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Cambria" panose="02040503050406030204" pitchFamily="18" charset="0"/>
              </a:rPr>
              <a:t>компетентність</a:t>
            </a:r>
            <a:r>
              <a:rPr lang="ru-RU" sz="2000" b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Cambria" panose="02040503050406030204" pitchFamily="18" charset="0"/>
              </a:rPr>
              <a:t>дитини</a:t>
            </a:r>
            <a:r>
              <a:rPr lang="ru-RU" sz="2000" b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середнього</a:t>
            </a:r>
            <a:r>
              <a:rPr lang="ru-RU" sz="20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Cambria" panose="02040503050406030204" pitchFamily="18" charset="0"/>
              </a:rPr>
              <a:t>дошкільного</a:t>
            </a:r>
            <a:r>
              <a:rPr lang="ru-RU" sz="2000" b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Cambria" panose="02040503050406030204" pitchFamily="18" charset="0"/>
              </a:rPr>
              <a:t>віку</a:t>
            </a:r>
            <a:r>
              <a:rPr lang="ru-RU" sz="2000" b="1" dirty="0">
                <a:solidFill>
                  <a:srgbClr val="000099"/>
                </a:solidFill>
                <a:latin typeface="Cambria" panose="02040503050406030204" pitchFamily="18" charset="0"/>
              </a:rPr>
              <a:t>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897" y="1628800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групує та систематизує предмети;</a:t>
            </a:r>
            <a:endParaRPr lang="ru-RU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переміщається у просторі за заданим напрямком;</a:t>
            </a:r>
            <a:endParaRPr lang="ru-RU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розрізняє частини доби, оперує поняттям "доба";</a:t>
            </a:r>
            <a:endParaRPr lang="ru-RU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називає геометричні фігури та просторові геометричні форми;</a:t>
            </a:r>
            <a:endParaRPr lang="ru-RU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виокремлює з групи предметів предмети із заданими </a:t>
            </a:r>
            <a:r>
              <a:rPr lang="uk-UA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властивостями</a:t>
            </a: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;</a:t>
            </a:r>
            <a:endParaRPr lang="ru-RU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знаходить геометричні фігури та просторові геометричні </a:t>
            </a:r>
            <a:r>
              <a:rPr lang="uk-UA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формн</a:t>
            </a: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 і предметах навколишнього середовища;</a:t>
            </a:r>
            <a:endParaRPr lang="ru-RU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розуміє, що останній числівник при лічбі відноситься до всієї </a:t>
            </a:r>
            <a:r>
              <a:rPr lang="uk-UA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групи </a:t>
            </a: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перелічуваних предметів;</a:t>
            </a:r>
            <a:endParaRPr lang="ru-RU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розуміє просторове розміщення предметів, часові відношення і основі побутових прикладів;</a:t>
            </a:r>
            <a:endParaRPr lang="ru-RU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розкладає предмети за вказаною ознакою в порядку зростання </a:t>
            </a:r>
            <a:r>
              <a:rPr lang="uk-UA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або спадання</a:t>
            </a: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;</a:t>
            </a:r>
            <a:endParaRPr lang="ru-RU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володіє прийомами накладання, прикладання;</a:t>
            </a:r>
            <a:endParaRPr lang="ru-RU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лічить у межах 5 кількісною та порядковою лічбою.</a:t>
            </a:r>
            <a:endParaRPr lang="ru-RU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906" y="1178461"/>
            <a:ext cx="8568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000099"/>
                </a:solidFill>
                <a:latin typeface="Cambria" panose="02040503050406030204" pitchFamily="18" charset="0"/>
              </a:rPr>
              <a:t>Логіко-математична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Cambria" panose="02040503050406030204" pitchFamily="18" charset="0"/>
              </a:rPr>
              <a:t>компетентність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Cambria" panose="02040503050406030204" pitchFamily="18" charset="0"/>
              </a:rPr>
              <a:t>дитини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середнього</a:t>
            </a:r>
            <a:r>
              <a:rPr lang="ru-RU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Cambria" panose="02040503050406030204" pitchFamily="18" charset="0"/>
              </a:rPr>
              <a:t>дошкільного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Cambria" panose="02040503050406030204" pitchFamily="18" charset="0"/>
              </a:rPr>
              <a:t>віку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:</a:t>
            </a:r>
            <a:endParaRPr lang="ru-RU" i="1" dirty="0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04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1663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0099"/>
                </a:solidFill>
                <a:latin typeface="Cambria" panose="02040503050406030204" pitchFamily="18" charset="0"/>
              </a:rPr>
              <a:t>Що</a:t>
            </a:r>
            <a:r>
              <a:rPr lang="ru-RU" sz="2000" b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Cambria" panose="02040503050406030204" pitchFamily="18" charset="0"/>
              </a:rPr>
              <a:t>таке</a:t>
            </a:r>
            <a:r>
              <a:rPr lang="ru-RU" sz="2000" b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Cambria" panose="02040503050406030204" pitchFamily="18" charset="0"/>
              </a:rPr>
              <a:t>логіко-математична</a:t>
            </a:r>
            <a:r>
              <a:rPr lang="ru-RU" sz="2000" b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Cambria" panose="02040503050406030204" pitchFamily="18" charset="0"/>
              </a:rPr>
              <a:t>компетентність</a:t>
            </a:r>
            <a:r>
              <a:rPr lang="ru-RU" sz="2000" b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Cambria" panose="02040503050406030204" pitchFamily="18" charset="0"/>
              </a:rPr>
              <a:t>дитини</a:t>
            </a:r>
            <a:r>
              <a:rPr lang="ru-RU" sz="2000" b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старшого </a:t>
            </a:r>
            <a:r>
              <a:rPr lang="ru-RU" sz="2000" b="1" dirty="0" err="1">
                <a:solidFill>
                  <a:srgbClr val="000099"/>
                </a:solidFill>
                <a:latin typeface="Cambria" panose="02040503050406030204" pitchFamily="18" charset="0"/>
              </a:rPr>
              <a:t>дошкільного</a:t>
            </a:r>
            <a:r>
              <a:rPr lang="ru-RU" sz="2000" b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Cambria" panose="02040503050406030204" pitchFamily="18" charset="0"/>
              </a:rPr>
              <a:t>віку</a:t>
            </a:r>
            <a:r>
              <a:rPr lang="ru-RU" sz="2000" b="1" dirty="0">
                <a:solidFill>
                  <a:srgbClr val="000099"/>
                </a:solidFill>
                <a:latin typeface="Cambria" panose="02040503050406030204" pitchFamily="18" charset="0"/>
              </a:rPr>
              <a:t>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899" y="980728"/>
            <a:ext cx="8568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Логіко-математична</a:t>
            </a:r>
            <a:r>
              <a:rPr lang="ru-RU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компетентність</a:t>
            </a:r>
            <a:r>
              <a:rPr lang="ru-RU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дитини</a:t>
            </a:r>
            <a:r>
              <a:rPr lang="ru-RU" b="1" i="1" dirty="0">
                <a:solidFill>
                  <a:srgbClr val="000099"/>
                </a:solidFill>
                <a:latin typeface="Cambria" panose="02040503050406030204" pitchFamily="18" charset="0"/>
              </a:rPr>
              <a:t> старшого </a:t>
            </a:r>
            <a:r>
              <a:rPr lang="ru-RU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дошкільного</a:t>
            </a:r>
            <a:r>
              <a:rPr lang="ru-RU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000099"/>
                </a:solidFill>
                <a:latin typeface="Cambria" panose="02040503050406030204" pitchFamily="18" charset="0"/>
              </a:rPr>
              <a:t>віку</a:t>
            </a:r>
            <a:r>
              <a:rPr lang="ru-RU" b="1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:</a:t>
            </a:r>
            <a:endParaRPr lang="ru-RU" b="1" i="1" dirty="0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5916" y="1627059"/>
            <a:ext cx="856895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лічить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у межах 10;</a:t>
            </a:r>
          </a:p>
          <a:p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•	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порівнює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множини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за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кількістю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;</a:t>
            </a:r>
          </a:p>
          <a:p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•	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складає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та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розв'язує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приклади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задачі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на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додавання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віднімання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користуючись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цифрами та знаками;</a:t>
            </a:r>
          </a:p>
          <a:p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•	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розрізняє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довжину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ширину,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висоту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товщину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предметів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;</a:t>
            </a:r>
          </a:p>
          <a:p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•	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визначає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масу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предметів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за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допомогою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ваги,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об'єм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речовини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за </a:t>
            </a:r>
            <a:r>
              <a:rPr lang="ru-RU" sz="1600" b="1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допомогою</a:t>
            </a:r>
            <a:r>
              <a:rPr lang="ru-RU" sz="1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умовної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мірки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порівнює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предмети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;</a:t>
            </a:r>
          </a:p>
          <a:p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•	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розрізняє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геометричні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фігури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(</a:t>
            </a:r>
            <a:r>
              <a:rPr lang="ru-RU" sz="1600" b="1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круг,овал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трикутник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квадрат </a:t>
            </a:r>
            <a:r>
              <a:rPr lang="ru-RU" sz="1600" b="1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прямокутник</a:t>
            </a:r>
            <a:r>
              <a:rPr lang="ru-RU" sz="1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, ромб)</a:t>
            </a:r>
            <a:r>
              <a:rPr lang="ru-RU" sz="1600" b="1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геометричні</a:t>
            </a:r>
            <a:r>
              <a:rPr lang="ru-RU" sz="1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форми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(куля, куб, </a:t>
            </a:r>
            <a:r>
              <a:rPr lang="ru-RU" sz="1600" b="1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циліндр,конус</a:t>
            </a:r>
            <a:r>
              <a:rPr lang="ru-RU" sz="1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endParaRPr lang="ru-RU" sz="16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•	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оперує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поняттями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"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тиждень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", "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місяць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", "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рік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";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знає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дні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тиж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: Е.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місяці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року, пори року;</a:t>
            </a:r>
          </a:p>
          <a:p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•	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знає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цифрові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знаки "-", "+", "=" та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цифри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від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1 до 9;</a:t>
            </a:r>
          </a:p>
          <a:p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•	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визначає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просторове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розміщення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предметів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(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включаючи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поняття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і "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праворуч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", "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ліворуч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");</a:t>
            </a:r>
          </a:p>
          <a:p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•	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розрізняє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предмети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за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розміщенням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;</a:t>
            </a:r>
          </a:p>
          <a:p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•	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розуміє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склад числа в межах "10".</a:t>
            </a:r>
          </a:p>
          <a:p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•	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порівнює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суміжні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числа;</a:t>
            </a:r>
          </a:p>
          <a:p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•	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має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елементарні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знання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з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народної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математики.</a:t>
            </a:r>
          </a:p>
        </p:txBody>
      </p:sp>
    </p:spTree>
    <p:extLst>
      <p:ext uri="{BB962C8B-B14F-4D97-AF65-F5344CB8AC3E}">
        <p14:creationId xmlns:p14="http://schemas.microsoft.com/office/powerpoint/2010/main" val="34928289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361" y="188640"/>
            <a:ext cx="319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000099"/>
                </a:solidFill>
                <a:latin typeface="Cambria" panose="02040503050406030204" pitchFamily="18" charset="0"/>
              </a:rPr>
              <a:t>Вправа</a:t>
            </a:r>
            <a:r>
              <a:rPr lang="ru-RU" dirty="0">
                <a:solidFill>
                  <a:srgbClr val="000099"/>
                </a:solidFill>
                <a:latin typeface="Cambria" panose="02040503050406030204" pitchFamily="18" charset="0"/>
              </a:rPr>
              <a:t> „Заморочки </a:t>
            </a:r>
            <a:r>
              <a:rPr lang="ru-RU" dirty="0" err="1">
                <a:solidFill>
                  <a:srgbClr val="000099"/>
                </a:solidFill>
                <a:latin typeface="Cambria" panose="02040503050406030204" pitchFamily="18" charset="0"/>
              </a:rPr>
              <a:t>із</a:t>
            </a:r>
            <a:r>
              <a:rPr lang="ru-RU" dirty="0">
                <a:solidFill>
                  <a:srgbClr val="000099"/>
                </a:solidFill>
                <a:latin typeface="Cambria" panose="02040503050406030204" pitchFamily="18" charset="0"/>
              </a:rPr>
              <a:t> бочки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5797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Слід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виконати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певні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завдання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розв’язання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яких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базується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 на законах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логіки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811115"/>
            <a:ext cx="232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Відгадайте</a:t>
            </a:r>
            <a:r>
              <a:rPr lang="ru-RU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Cambria" panose="02040503050406030204" pitchFamily="18" charset="0"/>
              </a:rPr>
              <a:t>загадки: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2541" y="10391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Теля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рогате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, на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зуби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багате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,</a:t>
            </a:r>
          </a:p>
          <a:p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</a:rPr>
              <a:t>      Не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їсть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, не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п’є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тільки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 дерево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жує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2341" y="1685482"/>
            <a:ext cx="3854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Не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горить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, а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гасити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 доводиться.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361" y="2054814"/>
            <a:ext cx="294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Що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 у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світі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найшвидше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2341" y="2429898"/>
            <a:ext cx="2947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Що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 у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людини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 не росте?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7992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Яка ниточка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попід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 носом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в’ється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,</a:t>
            </a:r>
          </a:p>
          <a:p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</a:rPr>
              <a:t>     А 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в руки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спіймати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 не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дається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?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6474" y="3445561"/>
            <a:ext cx="3207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Без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чого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хліба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 не </a:t>
            </a:r>
            <a:r>
              <a:rPr lang="ru-RU" dirty="0" err="1">
                <a:solidFill>
                  <a:srgbClr val="FF0000"/>
                </a:solidFill>
                <a:latin typeface="Cambria" panose="02040503050406030204" pitchFamily="18" charset="0"/>
              </a:rPr>
              <a:t>спечеш</a:t>
            </a:r>
            <a:r>
              <a:rPr lang="ru-RU" dirty="0">
                <a:solidFill>
                  <a:srgbClr val="FF0000"/>
                </a:solidFill>
                <a:latin typeface="Cambria" panose="02040503050406030204" pitchFamily="18" charset="0"/>
              </a:rPr>
              <a:t>?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717032"/>
            <a:ext cx="8479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0099"/>
                </a:solidFill>
                <a:latin typeface="Cambria" panose="02040503050406030204" pitchFamily="18" charset="0"/>
              </a:rPr>
              <a:t>Відгадай прислів'я та приказки:</a:t>
            </a:r>
            <a:endParaRPr lang="ru-RU" dirty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r>
              <a:rPr lang="uk-UA" dirty="0">
                <a:solidFill>
                  <a:srgbClr val="FF0000"/>
                </a:solidFill>
                <a:latin typeface="Cambria" panose="02040503050406030204" pitchFamily="18" charset="0"/>
              </a:rPr>
              <a:t>Зміст цих прислів'їв переказано максимально чітко, без будь-яких порівнянь, метафор тощо. Відгадайте, про які прислів'я та приказки йдеться: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uk-UA" dirty="0">
                <a:solidFill>
                  <a:srgbClr val="FF0000"/>
                </a:solidFill>
                <a:latin typeface="Cambria" panose="02040503050406030204" pitchFamily="18" charset="0"/>
              </a:rPr>
              <a:t> 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2540" y="4581128"/>
            <a:ext cx="8891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Цей лаконічний вислів говорить про те, що коефіцієнт корисної дії сільськогосподарських робіт дорівнює одиниці.</a:t>
            </a:r>
            <a:endParaRPr lang="ru-RU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2341" y="5157192"/>
            <a:ext cx="8513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Відповідно до цього правила подорож можлива лише після того, як дати хабара посадовій особі. </a:t>
            </a:r>
            <a:r>
              <a:rPr lang="en-US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endParaRPr lang="ru-RU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5286" y="5686440"/>
            <a:ext cx="8689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FF0000"/>
                </a:solidFill>
                <a:latin typeface="Cambria" panose="02040503050406030204" pitchFamily="18" charset="0"/>
              </a:rPr>
              <a:t>Ця життєва мудрість переконує, що майже повна відсутність можливостей для розумової діяльності зазвичай компенсується сприятливим збігом обставин. 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6345" y="1316150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Пилка.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26345" y="1696030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err="1" smtClean="0"/>
              <a:t>Вапно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72347" y="2065362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Думка.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04403" y="2434694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err="1" smtClean="0"/>
              <a:t>Ім’я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50863" y="3109179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Запах.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442477" y="3445561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Без </a:t>
            </a:r>
            <a:r>
              <a:rPr lang="ru-RU" dirty="0" err="1" smtClean="0"/>
              <a:t>скоринки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68144" y="4846513"/>
            <a:ext cx="281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Що посієш, те й пожнеш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190753" y="5434191"/>
            <a:ext cx="2757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Не помажеш, не поїдеш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226345" y="6240438"/>
            <a:ext cx="2776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Дурням завжди щастить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5854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" grpId="0"/>
      <p:bldP spid="3" grpId="0"/>
      <p:bldP spid="4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262375946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9"/>
            <a:ext cx="9144000" cy="6859197"/>
          </a:xfrm>
        </p:spPr>
      </p:pic>
    </p:spTree>
    <p:extLst>
      <p:ext uri="{BB962C8B-B14F-4D97-AF65-F5344CB8AC3E}">
        <p14:creationId xmlns:p14="http://schemas.microsoft.com/office/powerpoint/2010/main" val="3896546165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215892676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137360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Дякуємо</a:t>
            </a:r>
            <a:r>
              <a:rPr lang="ru-RU" sz="3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за </a:t>
            </a:r>
            <a:r>
              <a:rPr lang="ru-RU" sz="3600" b="1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увагу</a:t>
            </a:r>
            <a:r>
              <a:rPr lang="ru-RU" sz="3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!</a:t>
            </a:r>
          </a:p>
        </p:txBody>
      </p:sp>
      <p:pic>
        <p:nvPicPr>
          <p:cNvPr id="1027" name="Picture 3" descr="C:\Users\User\Desktop\КАРТИНКИ АНІМАЦІЇ\image_22055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61" y="2286000"/>
            <a:ext cx="32369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1444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424936" cy="3474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sz="3200" b="1" dirty="0">
                <a:solidFill>
                  <a:srgbClr val="000099"/>
                </a:solidFill>
                <a:latin typeface="Cambria" panose="02040503050406030204" pitchFamily="18" charset="0"/>
              </a:rPr>
              <a:t>Мета семінару: </a:t>
            </a:r>
            <a:r>
              <a:rPr lang="uk-UA" sz="3200" dirty="0">
                <a:solidFill>
                  <a:srgbClr val="000099"/>
                </a:solidFill>
                <a:latin typeface="Cambria" panose="02040503050406030204" pitchFamily="18" charset="0"/>
              </a:rPr>
              <a:t>підвищити рівень поінформованості учасників щодо формування логіко-математичної компетентності дошкільників відповідно до Державної базової програми розвитку дитини дошкільного віку </a:t>
            </a:r>
            <a:r>
              <a:rPr lang="uk-UA" sz="3200" dirty="0" err="1">
                <a:solidFill>
                  <a:srgbClr val="000099"/>
                </a:solidFill>
                <a:latin typeface="Cambria" panose="02040503050406030204" pitchFamily="18" charset="0"/>
              </a:rPr>
              <a:t>„Українське</a:t>
            </a:r>
            <a:r>
              <a:rPr lang="uk-UA" sz="32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uk-UA" sz="3200" dirty="0" err="1">
                <a:solidFill>
                  <a:srgbClr val="000099"/>
                </a:solidFill>
                <a:latin typeface="Cambria" panose="02040503050406030204" pitchFamily="18" charset="0"/>
              </a:rPr>
              <a:t>дошкілля</a:t>
            </a:r>
            <a:r>
              <a:rPr lang="uk-UA" sz="32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”.</a:t>
            </a:r>
          </a:p>
          <a:p>
            <a:pPr marL="45720" indent="0">
              <a:buNone/>
            </a:pPr>
            <a:endParaRPr lang="ru-RU" sz="2400" dirty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3821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712968" cy="17613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Розминка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„</a:t>
            </a:r>
            <a:r>
              <a:rPr lang="ru-RU" sz="24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Хто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знає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, той </a:t>
            </a:r>
            <a:r>
              <a:rPr lang="ru-RU" sz="24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відповідає</a:t>
            </a: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”</a:t>
            </a:r>
          </a:p>
          <a:p>
            <a:pPr marL="45720" indent="0"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Запитання</a:t>
            </a:r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</a:p>
          <a:p>
            <a:r>
              <a:rPr lang="ru-RU" sz="2800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Чи</a:t>
            </a:r>
            <a:r>
              <a:rPr lang="ru-RU" sz="28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може</a:t>
            </a:r>
            <a:r>
              <a:rPr lang="ru-RU" sz="28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новонароджена</a:t>
            </a:r>
            <a:r>
              <a:rPr lang="ru-RU" sz="28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дитина</a:t>
            </a:r>
            <a:r>
              <a:rPr lang="ru-RU" sz="28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800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мислити</a:t>
            </a:r>
            <a:r>
              <a:rPr lang="ru-RU" sz="28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  <a:p>
            <a:pPr marL="45720" indent="0">
              <a:buNone/>
            </a:pPr>
            <a:endParaRPr lang="ru-RU" dirty="0" smtClean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endParaRPr lang="ru-RU" dirty="0" smtClean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endParaRPr lang="ru-RU" dirty="0" smtClean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endParaRPr lang="ru-RU" dirty="0" smtClean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marL="45720" indent="0">
              <a:buNone/>
            </a:pPr>
            <a:endParaRPr lang="ru-RU" dirty="0" smtClean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31032" y="2348880"/>
            <a:ext cx="838944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Дитина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народжується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не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маючи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Щоб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мислити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необхідно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володіти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чуттєвим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і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практичним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досвідом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зафіксованим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у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пам’яті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. 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дитини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зароджується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у предметно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практичних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діях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Розвиток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сприймання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та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перебувають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в </a:t>
            </a:r>
            <a:r>
              <a:rPr lang="ru-RU" sz="28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єдності</a:t>
            </a:r>
            <a:r>
              <a:rPr lang="ru-RU" sz="2800" b="1" i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  <a:endParaRPr lang="ru-RU" b="1" i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ru-RU" dirty="0" smtClean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endParaRPr lang="ru-RU" dirty="0" smtClean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endParaRPr lang="ru-RU" dirty="0" smtClean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marL="45720" indent="0">
              <a:buFont typeface="Georgia" pitchFamily="18" charset="0"/>
              <a:buNone/>
            </a:pPr>
            <a:endParaRPr lang="ru-RU" dirty="0" smtClean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7887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6710" y="8505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99"/>
                </a:solidFill>
                <a:latin typeface="Cambria" panose="02040503050406030204" pitchFamily="18" charset="0"/>
              </a:rPr>
              <a:t>Як </a:t>
            </a:r>
            <a:r>
              <a:rPr lang="ru-RU" sz="2400" dirty="0" err="1">
                <a:solidFill>
                  <a:srgbClr val="000099"/>
                </a:solidFill>
                <a:latin typeface="Cambria" panose="02040503050406030204" pitchFamily="18" charset="0"/>
              </a:rPr>
              <a:t>називається</a:t>
            </a:r>
            <a:r>
              <a:rPr lang="ru-RU" sz="24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Cambria" panose="02040503050406030204" pitchFamily="18" charset="0"/>
              </a:rPr>
              <a:t>найбільш</a:t>
            </a:r>
            <a:r>
              <a:rPr lang="ru-RU" sz="24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Cambria" panose="02040503050406030204" pitchFamily="18" charset="0"/>
              </a:rPr>
              <a:t>ранній</a:t>
            </a:r>
            <a:r>
              <a:rPr lang="ru-RU" sz="2400" dirty="0">
                <a:solidFill>
                  <a:srgbClr val="000099"/>
                </a:solidFill>
                <a:latin typeface="Cambria" panose="02040503050406030204" pitchFamily="18" charset="0"/>
              </a:rPr>
              <a:t> вид </a:t>
            </a:r>
            <a:r>
              <a:rPr lang="ru-RU" sz="2400" dirty="0" err="1">
                <a:solidFill>
                  <a:srgbClr val="000099"/>
                </a:solidFill>
                <a:latin typeface="Cambria" panose="02040503050406030204" pitchFamily="18" charset="0"/>
              </a:rPr>
              <a:t>мислення</a:t>
            </a:r>
            <a:r>
              <a:rPr lang="ru-RU" sz="24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  <a:endParaRPr lang="ru-RU" sz="2400" dirty="0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6710" y="558133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Найбільш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ранній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вид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–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наочно-дійове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Його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особливість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полягає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в тому,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що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сам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процес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є практичною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перетворювальною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діяльністю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, яку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дитина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здійснює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з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реальними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предметами.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Наочно-дійове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сприяє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формуванню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інших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більш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складних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видів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–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наочно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-образного і словесно-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логічного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Перші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прояви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дитячого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носять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практично-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дійовий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характер.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761" y="2312459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99"/>
                </a:solidFill>
                <a:latin typeface="Cambria" panose="02040503050406030204" pitchFamily="18" charset="0"/>
              </a:rPr>
              <a:t>Що</a:t>
            </a:r>
            <a:r>
              <a:rPr lang="ru-RU" sz="2400" dirty="0">
                <a:solidFill>
                  <a:srgbClr val="000099"/>
                </a:solidFill>
                <a:latin typeface="Cambria" panose="02040503050406030204" pitchFamily="18" charset="0"/>
              </a:rPr>
              <a:t> є основною </a:t>
            </a:r>
            <a:r>
              <a:rPr lang="ru-RU" sz="2400" dirty="0" err="1">
                <a:solidFill>
                  <a:srgbClr val="000099"/>
                </a:solidFill>
                <a:latin typeface="Cambria" panose="02040503050406030204" pitchFamily="18" charset="0"/>
              </a:rPr>
              <a:t>умовою</a:t>
            </a:r>
            <a:r>
              <a:rPr lang="ru-RU" sz="24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Cambria" panose="02040503050406030204" pitchFamily="18" charset="0"/>
              </a:rPr>
              <a:t>розвитку</a:t>
            </a:r>
            <a:r>
              <a:rPr lang="ru-RU" sz="24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Cambria" panose="02040503050406030204" pitchFamily="18" charset="0"/>
              </a:rPr>
              <a:t>мислення</a:t>
            </a:r>
            <a:r>
              <a:rPr lang="ru-RU" sz="24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Cambria" panose="02040503050406030204" pitchFamily="18" charset="0"/>
              </a:rPr>
              <a:t>дітей</a:t>
            </a:r>
            <a:r>
              <a:rPr lang="ru-RU" sz="2400" dirty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774124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Основною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умовою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розвитку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дітей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є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цілеспрямоване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розвивальне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навчання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Щоб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зробити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процес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навчання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привабливим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для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дошкільників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важливо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підтримувати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в них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бадьорий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робочий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настрій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, а для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цього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слід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використовувати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інтелектуальні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ігри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. За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умови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правильної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організації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інтелектуальні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ігри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дають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змогу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кожній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дитині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досягти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піку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своїх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можливостей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Розвиток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виявляється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у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поступовому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розширенні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змісту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думки,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послідовній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заміні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простих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форм і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способів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розумової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діяльності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на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складніші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Одночасно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у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дитини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формуються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пізнавальні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інтереси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Інтелектуальні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ігри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не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лише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активізують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розумові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здібності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дитини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, а й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розвивають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у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неї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якості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необхідні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для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подальшої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професійної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майстерності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Розвивальні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ігри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варто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використовувати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як на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заняттях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, так і в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повсякденному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житті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Крім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ігор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варто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використовувати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й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інші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методи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що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допомагають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дітям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розмірковувати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шукати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самостійно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розв’язувати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свої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проблеми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  <a:endParaRPr lang="ru-RU" sz="24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118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99"/>
                </a:solidFill>
                <a:latin typeface="Cambria" panose="02040503050406030204" pitchFamily="18" charset="0"/>
              </a:rPr>
              <a:t>Який</a:t>
            </a:r>
            <a:r>
              <a:rPr lang="ru-RU" sz="2000" dirty="0">
                <a:solidFill>
                  <a:srgbClr val="000099"/>
                </a:solidFill>
                <a:latin typeface="Cambria" panose="02040503050406030204" pitchFamily="18" charset="0"/>
              </a:rPr>
              <a:t> тип </a:t>
            </a:r>
            <a:r>
              <a:rPr lang="ru-RU" sz="2000" dirty="0" err="1">
                <a:solidFill>
                  <a:srgbClr val="000099"/>
                </a:solidFill>
                <a:latin typeface="Cambria" panose="02040503050406030204" pitchFamily="18" charset="0"/>
              </a:rPr>
              <a:t>мислення</a:t>
            </a:r>
            <a:r>
              <a:rPr lang="ru-RU" sz="2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властивий</a:t>
            </a:r>
            <a:r>
              <a:rPr lang="en-US" sz="20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Cambria" panose="02040503050406030204" pitchFamily="18" charset="0"/>
              </a:rPr>
              <a:t>дітям</a:t>
            </a:r>
            <a:r>
              <a:rPr lang="ru-RU" sz="2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дошкільного</a:t>
            </a:r>
            <a:r>
              <a:rPr lang="ru-RU" sz="20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Cambria" panose="02040503050406030204" pitchFamily="18" charset="0"/>
              </a:rPr>
              <a:t>віку</a:t>
            </a:r>
            <a:r>
              <a:rPr lang="ru-RU" sz="2000" dirty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0232" y="588750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У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дітей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4-5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років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переважає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наочно-дійове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, яке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дає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їм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змогу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виділяти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зв’язки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і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відношення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шляхом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реальної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дії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з предметами.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Діти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5-7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років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вдаються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до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наочно-дійового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, як правило,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тоді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, коли перед ними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постають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завдання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, для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виконання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яких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у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дітей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замало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досвіду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і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знань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. У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інших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випадках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починають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домінувати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дії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з образами.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Діюча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з образами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подумки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дошкільники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уявляють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реальні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дії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з предметами та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їхні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результати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Забезпечує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цей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процес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саме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наочно-образне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Дошкільники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6-7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років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починають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діяти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із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замі</a:t>
            </a: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н</a:t>
            </a:r>
            <a:r>
              <a:rPr lang="ru-RU" b="1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никами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Такі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дії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вимагають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відволікання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від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реальних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предметів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заміщення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їх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словами, числами, знаками, схемами.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, яке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оперує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символами і знаками,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називають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словесно-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логічним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мисленням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6107" y="3728071"/>
            <a:ext cx="3717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99"/>
                </a:solidFill>
                <a:latin typeface="Cambria" panose="02040503050406030204" pitchFamily="18" charset="0"/>
              </a:rPr>
              <a:t>Що</a:t>
            </a:r>
            <a:r>
              <a:rPr lang="ru-RU" sz="2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Cambria" panose="02040503050406030204" pitchFamily="18" charset="0"/>
              </a:rPr>
              <a:t>таке</a:t>
            </a:r>
            <a:r>
              <a:rPr lang="ru-RU" sz="2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Cambria" panose="02040503050406030204" pitchFamily="18" charset="0"/>
              </a:rPr>
              <a:t>логічне</a:t>
            </a:r>
            <a:r>
              <a:rPr lang="ru-RU" sz="2000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Cambria" panose="02040503050406030204" pitchFamily="18" charset="0"/>
              </a:rPr>
              <a:t>мислення</a:t>
            </a:r>
            <a:r>
              <a:rPr lang="ru-RU" sz="2000" dirty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0232" y="4128181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Логічне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–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здатність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мислити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точно й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послідовно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, не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допускаючи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протиріч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у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своїх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міркуваннях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, та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вміння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викривати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логічні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помилки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Логічне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формується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на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основі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образного та є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вищою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стадією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розвитку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дитячого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Досягнення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цієї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стадії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–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складний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процес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оскільки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повноцінний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розвиток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логічного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потребує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не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лише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високої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активності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розумової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діяльності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, але й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узагальнених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знань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про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істотні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ознаки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предметів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і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явищ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дійсності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. Тому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починати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розвиток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логічного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слід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якомога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раніше</a:t>
            </a:r>
            <a:r>
              <a:rPr lang="ru-RU" b="1" i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74340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97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99"/>
                </a:solidFill>
                <a:latin typeface="Cambria" panose="02040503050406030204" pitchFamily="18" charset="0"/>
              </a:rPr>
              <a:t>Чому</a:t>
            </a:r>
            <a:r>
              <a:rPr lang="ru-RU" dirty="0">
                <a:solidFill>
                  <a:srgbClr val="000099"/>
                </a:solidFill>
                <a:latin typeface="Cambria" panose="02040503050406030204" pitchFamily="18" charset="0"/>
              </a:rPr>
              <a:t> так </a:t>
            </a:r>
            <a:r>
              <a:rPr lang="ru-RU" dirty="0" err="1">
                <a:solidFill>
                  <a:srgbClr val="000099"/>
                </a:solidFill>
                <a:latin typeface="Cambria" panose="02040503050406030204" pitchFamily="18" charset="0"/>
              </a:rPr>
              <a:t>важливо</a:t>
            </a:r>
            <a:r>
              <a:rPr lang="ru-RU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" panose="02040503050406030204" pitchFamily="18" charset="0"/>
              </a:rPr>
              <a:t>розвивати</a:t>
            </a:r>
            <a:r>
              <a:rPr lang="ru-RU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" panose="02040503050406030204" pitchFamily="18" charset="0"/>
              </a:rPr>
              <a:t>логічне</a:t>
            </a:r>
            <a:r>
              <a:rPr lang="ru-RU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" panose="02040503050406030204" pitchFamily="18" charset="0"/>
              </a:rPr>
              <a:t>мислення</a:t>
            </a:r>
            <a:r>
              <a:rPr lang="ru-RU" dirty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73306"/>
            <a:ext cx="8964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Логічне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приводить до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прийняття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правильного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рішення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без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допомоги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інтуїції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та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досвіду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Адже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під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час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розв’язання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логічних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завдань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виявляють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та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враховують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істотні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приховані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від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сприйняття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ознаки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предметів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і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явищ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зв’язки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й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відносини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між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ними. Так,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визначаючи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який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транспорт є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швидшим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–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літак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автомобіль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чи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велосипед,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порівнюємо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їх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за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швидкістю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пересування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тобто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за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ознакою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прихованою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від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безпосереднього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сприйняття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. За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істотними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але не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наочними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ознаками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корова й коза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входять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до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групи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свійських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тварин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а жираф –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Ці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складові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відносини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стають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дошкільникам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зрозумілі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й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доступні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для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аналізу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якщо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вони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представлені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у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наочній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формі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Способи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розумової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діяльності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які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опановують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діти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дають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їм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змогу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аналізувати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предмети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і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явища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виділяти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в них головне,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послідовно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міркувати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й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робити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висновки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систематизувати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набутий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досвід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і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знання</a:t>
            </a:r>
            <a:endParaRPr lang="ru-RU" sz="16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284" y="3327961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99"/>
                </a:solidFill>
                <a:latin typeface="Cambria" panose="02040503050406030204" pitchFamily="18" charset="0"/>
              </a:rPr>
              <a:t>Чи</a:t>
            </a:r>
            <a:r>
              <a:rPr lang="ru-RU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" panose="02040503050406030204" pitchFamily="18" charset="0"/>
              </a:rPr>
              <a:t>пов’язані</a:t>
            </a:r>
            <a:r>
              <a:rPr lang="ru-RU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" panose="02040503050406030204" pitchFamily="18" charset="0"/>
              </a:rPr>
              <a:t>між</a:t>
            </a:r>
            <a:r>
              <a:rPr lang="ru-RU" dirty="0">
                <a:solidFill>
                  <a:srgbClr val="000099"/>
                </a:solidFill>
                <a:latin typeface="Cambria" panose="02040503050406030204" pitchFamily="18" charset="0"/>
              </a:rPr>
              <a:t> собою </a:t>
            </a:r>
            <a:r>
              <a:rPr lang="ru-RU" dirty="0" err="1">
                <a:solidFill>
                  <a:srgbClr val="000099"/>
                </a:solidFill>
                <a:latin typeface="Cambria" panose="02040503050406030204" pitchFamily="18" charset="0"/>
              </a:rPr>
              <a:t>логічні</a:t>
            </a:r>
            <a:r>
              <a:rPr lang="ru-RU" dirty="0">
                <a:solidFill>
                  <a:srgbClr val="000099"/>
                </a:solidFill>
                <a:latin typeface="Cambria" panose="02040503050406030204" pitchFamily="18" charset="0"/>
              </a:rPr>
              <a:t> та </a:t>
            </a:r>
            <a:r>
              <a:rPr lang="ru-RU" dirty="0" err="1">
                <a:solidFill>
                  <a:srgbClr val="000099"/>
                </a:solidFill>
                <a:latin typeface="Cambria" panose="02040503050406030204" pitchFamily="18" charset="0"/>
              </a:rPr>
              <a:t>математичні</a:t>
            </a:r>
            <a:r>
              <a:rPr lang="ru-RU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" panose="02040503050406030204" pitchFamily="18" charset="0"/>
              </a:rPr>
              <a:t>операції</a:t>
            </a:r>
            <a:r>
              <a:rPr lang="ru-RU" dirty="0">
                <a:solidFill>
                  <a:srgbClr val="000099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392" y="3697293"/>
            <a:ext cx="88387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Багато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вітчизняних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та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зарубіжних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дослідників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вважають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логічні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та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математичні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операції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взаємопов’язаними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Швейцарський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психолог і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філософ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Жан Паже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стверджував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що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формування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математичних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операцій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передбачає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формування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логічних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операцій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Лічити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–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означає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водночас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класифікувати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і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серію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вати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. У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ході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життєдіяльності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діти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</a:p>
          <a:p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–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виконують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багато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різних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математичних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та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логічних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операцій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–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лічать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предмети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й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об’єкти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порівнюють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їх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за величиною та формою,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групують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та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класифікують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оперують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з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множинами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будують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умовиводи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тощо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;</a:t>
            </a:r>
          </a:p>
          <a:p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– у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процесі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спілкування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–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доводять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одні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факти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або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спростовують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інші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;</a:t>
            </a:r>
          </a:p>
          <a:p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–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інтуїтивно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чи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на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практиці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доходять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висновку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що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одне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міркування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правильне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, а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інше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–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хибне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Кожна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дитина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володіє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стихійною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інтуїтивною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логікою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. Без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неї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вона не могла б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міркувати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і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спілкуватися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з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дорослими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й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однолітками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Однак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логічна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інтуїція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ніколи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не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замінить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навіть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елементарних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логічних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умінь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Завдяки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цим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умінням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формується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логічна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культура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людини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. Вони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допомагають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дітям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уникати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логічних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помилок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у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міркуваннях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коректно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аргументувати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власну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точку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зору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проявляти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елементарну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критичність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у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пошуках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істини</a:t>
            </a:r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57752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064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Вправа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 „</a:t>
            </a:r>
            <a:r>
              <a:rPr lang="ru-RU" b="1" dirty="0" err="1">
                <a:solidFill>
                  <a:srgbClr val="FF0000"/>
                </a:solidFill>
                <a:latin typeface="Cambria" panose="02040503050406030204" pitchFamily="18" charset="0"/>
              </a:rPr>
              <a:t>Формування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понятійного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ambria" panose="02040503050406030204" pitchFamily="18" charset="0"/>
              </a:rPr>
              <a:t>апарату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”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35458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000099"/>
                </a:solidFill>
                <a:latin typeface="Cambria" panose="02040503050406030204" pitchFamily="18" charset="0"/>
              </a:rPr>
              <a:t>Аналіз</a:t>
            </a:r>
            <a:r>
              <a:rPr lang="ru-RU" dirty="0">
                <a:solidFill>
                  <a:srgbClr val="000099"/>
                </a:solidFill>
                <a:latin typeface="Cambria" panose="02040503050406030204" pitchFamily="18" charset="0"/>
              </a:rPr>
              <a:t> –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5396" y="692696"/>
            <a:ext cx="75250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метод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наукового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дослідження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предметів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явищ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шляхом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розкладу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розчленування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їх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у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думці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на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складові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частини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Це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уявне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відокремлення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властивостей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від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об’єкта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виділення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окремих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його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частин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елементів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тощо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Аналіз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–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це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перший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етап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вивчення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будь-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якого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явища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Наприклад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вивчаючи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текст, ми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поділяємо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його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на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епізоди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сюжету,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фрагменти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композиції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і на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менші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сегменти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(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речення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слова,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склади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фонеми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);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шукаємо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різноманітні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конструктивні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зв’язки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між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ними,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зовнішні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відмінності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та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внутрішню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єдність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34640"/>
            <a:ext cx="1090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99"/>
                </a:solidFill>
                <a:latin typeface="Cambria" panose="02040503050406030204" pitchFamily="18" charset="0"/>
              </a:rPr>
              <a:t>Синтез –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6908" y="2734640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метод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наукового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дослідження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предметів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явищ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дійсності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в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цілісності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єдності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та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взаємозв’язку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їх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частин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уявне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поєднання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окремих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компонентів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об’єкта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в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єдине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ціле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. Синтез як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процес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може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відбуватися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на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різних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рівнях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у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діяльності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людини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починаючи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від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простого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механічного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сполучення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частин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цілого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до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створення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наукової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теорії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на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основі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узагальнення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окремих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фактів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і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матеріалів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досліджень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Він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може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здійснюватися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як на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основі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сприймання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так і на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основі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спогадів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та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уявлень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1124" y="4796743"/>
            <a:ext cx="166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000099"/>
                </a:solidFill>
                <a:latin typeface="Cambria" panose="02040503050406030204" pitchFamily="18" charset="0"/>
              </a:rPr>
              <a:t>Порівняння</a:t>
            </a:r>
            <a:r>
              <a:rPr lang="ru-RU" dirty="0">
                <a:solidFill>
                  <a:srgbClr val="000099"/>
                </a:solidFill>
                <a:latin typeface="Cambria" panose="02040503050406030204" pitchFamily="18" charset="0"/>
              </a:rPr>
              <a:t> –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4769803"/>
            <a:ext cx="72580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уявне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зіставлення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двох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або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кількох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об’єктів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з метою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виявлення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спільних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та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відмінних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ознак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Костянтин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Ушинський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вважав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що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порівняння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є основою будь-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якого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розуміння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та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мислення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все в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світі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ми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пізнаємо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лише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через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порівняння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: „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Якщо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б ми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знайшли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предмет,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який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не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мали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з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чим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порівняти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то ми не могли б про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нього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нічого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сказати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”.</a:t>
            </a:r>
          </a:p>
          <a:p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48848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000099"/>
                </a:solidFill>
                <a:latin typeface="Cambria" panose="02040503050406030204" pitchFamily="18" charset="0"/>
              </a:rPr>
              <a:t>Узагальнення</a:t>
            </a:r>
            <a:r>
              <a:rPr lang="ru-RU" dirty="0">
                <a:solidFill>
                  <a:srgbClr val="000099"/>
                </a:solidFill>
                <a:latin typeface="Cambria" panose="02040503050406030204" pitchFamily="18" charset="0"/>
              </a:rPr>
              <a:t> –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88640"/>
            <a:ext cx="70567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уявне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згрупування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предметів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за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загальними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та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істотними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ознаками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Порівнюючи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предмети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чи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явища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ми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виділяємо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найбільш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спільні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їхні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ознаки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і на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цій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основі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здійснюємо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узагальнення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Узагальнюючи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предмети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за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їх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властивостями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ми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змушені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абстрагувати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властивості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від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предметів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9676" y="1789078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000099"/>
                </a:solidFill>
                <a:latin typeface="Cambria" panose="02040503050406030204" pitchFamily="18" charset="0"/>
              </a:rPr>
              <a:t>Класифікація</a:t>
            </a:r>
            <a:r>
              <a:rPr lang="ru-RU" dirty="0">
                <a:solidFill>
                  <a:srgbClr val="000099"/>
                </a:solidFill>
                <a:latin typeface="Cambria" panose="02040503050406030204" pitchFamily="18" charset="0"/>
              </a:rPr>
              <a:t> –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54004" y="1789078"/>
            <a:ext cx="68944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вміння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подумки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розподіляти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предмети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явища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або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поняття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на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класи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групи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за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їх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спільними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ознаками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властивостями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11450" y="2852936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приведення</a:t>
            </a:r>
            <a:r>
              <a:rPr lang="ru-RU" sz="1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до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системи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розміщення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об’єктів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у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певному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порядку,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встановлення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певної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latin typeface="Cambria" panose="02040503050406030204" pitchFamily="18" charset="0"/>
              </a:rPr>
              <a:t>послідовності</a:t>
            </a:r>
            <a:r>
              <a:rPr lang="ru-RU" sz="1600" b="1" i="1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185" y="2852936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000099"/>
                </a:solidFill>
                <a:latin typeface="Cambria" panose="02040503050406030204" pitchFamily="18" charset="0"/>
              </a:rPr>
              <a:t>Систематизація</a:t>
            </a:r>
            <a:r>
              <a:rPr lang="ru-RU" dirty="0">
                <a:solidFill>
                  <a:srgbClr val="000099"/>
                </a:solidFill>
                <a:latin typeface="Cambria" panose="02040503050406030204" pitchFamily="18" charset="0"/>
              </a:rPr>
              <a:t> –</a:t>
            </a:r>
          </a:p>
        </p:txBody>
      </p:sp>
    </p:spTree>
    <p:extLst>
      <p:ext uri="{BB962C8B-B14F-4D97-AF65-F5344CB8AC3E}">
        <p14:creationId xmlns:p14="http://schemas.microsoft.com/office/powerpoint/2010/main" val="35822912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6632"/>
            <a:ext cx="23288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470575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0099"/>
                </a:solidFill>
                <a:latin typeface="Cambria" panose="02040503050406030204" pitchFamily="18" charset="0"/>
              </a:rPr>
              <a:t>Що</a:t>
            </a:r>
            <a:r>
              <a:rPr lang="ru-RU" sz="2000" b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Cambria" panose="02040503050406030204" pitchFamily="18" charset="0"/>
              </a:rPr>
              <a:t>таке</a:t>
            </a:r>
            <a:r>
              <a:rPr lang="ru-RU" sz="2000" b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Cambria" panose="02040503050406030204" pitchFamily="18" charset="0"/>
              </a:rPr>
              <a:t>логіко-математична</a:t>
            </a:r>
            <a:r>
              <a:rPr lang="ru-RU" sz="2000" b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Cambria" panose="02040503050406030204" pitchFamily="18" charset="0"/>
              </a:rPr>
              <a:t>компетентність</a:t>
            </a:r>
            <a:r>
              <a:rPr lang="ru-RU" sz="2000" b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Cambria" panose="02040503050406030204" pitchFamily="18" charset="0"/>
              </a:rPr>
              <a:t>дитини</a:t>
            </a:r>
            <a:r>
              <a:rPr lang="ru-RU" sz="2000" b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молодшого</a:t>
            </a:r>
            <a:r>
              <a:rPr lang="ru-RU" sz="20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Cambria" panose="02040503050406030204" pitchFamily="18" charset="0"/>
              </a:rPr>
              <a:t>дошкільного</a:t>
            </a:r>
            <a:r>
              <a:rPr lang="ru-RU" sz="2000" b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000099"/>
                </a:solidFill>
                <a:latin typeface="Cambria" panose="02040503050406030204" pitchFamily="18" charset="0"/>
              </a:rPr>
              <a:t>віку</a:t>
            </a:r>
            <a:r>
              <a:rPr lang="ru-RU" sz="2000" b="1" dirty="0">
                <a:solidFill>
                  <a:srgbClr val="000099"/>
                </a:solidFill>
                <a:latin typeface="Cambria" panose="02040503050406030204" pitchFamily="18" charset="0"/>
              </a:rPr>
              <a:t>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906" y="2060848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лічить предмети в межах 5, вживаючи числівники;</a:t>
            </a:r>
            <a:endParaRPr lang="ru-RU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порівнює контрастні за кількістю множини предметів (один </a:t>
            </a:r>
            <a:r>
              <a:rPr lang="uk-UA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- </a:t>
            </a: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багато);</a:t>
            </a:r>
            <a:endParaRPr lang="ru-RU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визначає період доби на основі спостереження за природними </a:t>
            </a:r>
            <a:r>
              <a:rPr lang="uk-UA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ознаками </a:t>
            </a: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(сонце встає - ранок, сонце високо над головою - день тощо);</a:t>
            </a:r>
            <a:endParaRPr lang="ru-RU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розрізняє і називає геометричні фігури: площинні - квадрат, круг, </a:t>
            </a:r>
            <a:r>
              <a:rPr lang="uk-UA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три </a:t>
            </a: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кутник; об'ємні - куля, куб;</a:t>
            </a:r>
            <a:endParaRPr lang="ru-RU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порівнює та добирає контрастні за величиною предмети;</a:t>
            </a:r>
            <a:endParaRPr lang="ru-RU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класифікує предмети за однією ознакою;</a:t>
            </a:r>
            <a:endParaRPr lang="ru-RU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володіє прийомами порівняння множин за кількістю, способом </a:t>
            </a:r>
            <a:r>
              <a:rPr lang="uk-UA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накладання </a:t>
            </a: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</a:rPr>
              <a:t>та прикладання елементів однієї множини до елементів іншої.</a:t>
            </a:r>
            <a:endParaRPr lang="ru-RU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906" y="1178461"/>
            <a:ext cx="8568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000099"/>
                </a:solidFill>
                <a:latin typeface="Cambria" panose="02040503050406030204" pitchFamily="18" charset="0"/>
              </a:rPr>
              <a:t>Логіко-математична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Cambria" panose="02040503050406030204" pitchFamily="18" charset="0"/>
              </a:rPr>
              <a:t>компетентність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Cambria" panose="02040503050406030204" pitchFamily="18" charset="0"/>
              </a:rPr>
              <a:t>дитини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i="1" dirty="0" err="1" smtClean="0">
                <a:solidFill>
                  <a:srgbClr val="000099"/>
                </a:solidFill>
                <a:latin typeface="Cambria" panose="02040503050406030204" pitchFamily="18" charset="0"/>
              </a:rPr>
              <a:t>молодшого</a:t>
            </a:r>
            <a:r>
              <a:rPr lang="ru-RU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Cambria" panose="02040503050406030204" pitchFamily="18" charset="0"/>
              </a:rPr>
              <a:t>дошкільного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Cambria" panose="02040503050406030204" pitchFamily="18" charset="0"/>
              </a:rPr>
              <a:t>віку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Cambria" panose="02040503050406030204" pitchFamily="18" charset="0"/>
              </a:rPr>
              <a:t>характеризується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</a:rPr>
              <a:t> низкою </a:t>
            </a:r>
            <a:r>
              <a:rPr lang="ru-RU" i="1" dirty="0" err="1">
                <a:solidFill>
                  <a:srgbClr val="000099"/>
                </a:solidFill>
                <a:latin typeface="Cambria" panose="02040503050406030204" pitchFamily="18" charset="0"/>
              </a:rPr>
              <a:t>умінь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</a:rPr>
              <a:t>, </a:t>
            </a:r>
            <a:r>
              <a:rPr lang="ru-RU" i="1" dirty="0" err="1">
                <a:solidFill>
                  <a:srgbClr val="000099"/>
                </a:solidFill>
                <a:latin typeface="Cambria" panose="02040503050406030204" pitchFamily="18" charset="0"/>
              </a:rPr>
              <a:t>зокрема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</a:rPr>
              <a:t> </a:t>
            </a:r>
            <a:r>
              <a:rPr lang="ru-RU" i="1" dirty="0" err="1">
                <a:solidFill>
                  <a:srgbClr val="000099"/>
                </a:solidFill>
                <a:latin typeface="Cambria" panose="02040503050406030204" pitchFamily="18" charset="0"/>
              </a:rPr>
              <a:t>дитина</a:t>
            </a:r>
            <a:r>
              <a:rPr lang="ru-RU" i="1" dirty="0">
                <a:solidFill>
                  <a:srgbClr val="000099"/>
                </a:solidFill>
                <a:latin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576726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282</TotalTime>
  <Words>1562</Words>
  <Application>Microsoft Office PowerPoint</Application>
  <PresentationFormat>Экран (4:3)</PresentationFormat>
  <Paragraphs>112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Georgia</vt:lpstr>
      <vt:lpstr>Trebuchet MS</vt:lpstr>
      <vt:lpstr>Воздушный поток</vt:lpstr>
      <vt:lpstr> «Формування логіко-математичної компетентності дошкільників»  Інтерактивний семінар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«Формування логіко-математичної компетентності дошкільників»  Інтерактивний семінар</dc:title>
  <dc:creator>User</dc:creator>
  <cp:lastModifiedBy>Олександр Канський</cp:lastModifiedBy>
  <cp:revision>18</cp:revision>
  <dcterms:created xsi:type="dcterms:W3CDTF">2016-04-11T11:59:59Z</dcterms:created>
  <dcterms:modified xsi:type="dcterms:W3CDTF">2016-04-17T13:35:10Z</dcterms:modified>
</cp:coreProperties>
</file>